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4"/>
  </p:notesMasterIdLst>
  <p:sldIdLst>
    <p:sldId id="278" r:id="rId2"/>
    <p:sldId id="352" r:id="rId3"/>
    <p:sldId id="337" r:id="rId4"/>
    <p:sldId id="356" r:id="rId5"/>
    <p:sldId id="355" r:id="rId6"/>
    <p:sldId id="354" r:id="rId7"/>
    <p:sldId id="357" r:id="rId8"/>
    <p:sldId id="358" r:id="rId9"/>
    <p:sldId id="353" r:id="rId10"/>
    <p:sldId id="349" r:id="rId11"/>
    <p:sldId id="350" r:id="rId12"/>
    <p:sldId id="35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32C681-4374-4E2E-BF10-12A85C5F870B}">
          <p14:sldIdLst>
            <p14:sldId id="278"/>
            <p14:sldId id="352"/>
            <p14:sldId id="337"/>
            <p14:sldId id="356"/>
            <p14:sldId id="355"/>
            <p14:sldId id="354"/>
            <p14:sldId id="357"/>
            <p14:sldId id="358"/>
            <p14:sldId id="353"/>
            <p14:sldId id="349"/>
            <p14:sldId id="350"/>
            <p14:sldId id="351"/>
          </p14:sldIdLst>
        </p14:section>
        <p14:section name="Untitled Section" id="{C37CD21D-0D46-43E0-BC5B-BD193A37922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Parisi" initials="LP" lastIdx="0" clrIdx="0"/>
  <p:cmAuthor id="1" name="Parisi, Laura CT" initials="PL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22" autoAdjust="0"/>
    <p:restoredTop sz="85899" autoAdjust="0"/>
  </p:normalViewPr>
  <p:slideViewPr>
    <p:cSldViewPr>
      <p:cViewPr varScale="1">
        <p:scale>
          <a:sx n="160" d="100"/>
          <a:sy n="160" d="100"/>
        </p:scale>
        <p:origin x="172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4820"/>
          </a:xfrm>
          <a:prstGeom prst="rect">
            <a:avLst/>
          </a:prstGeom>
        </p:spPr>
        <p:txBody>
          <a:bodyPr vert="horz" lIns="92711" tIns="46357" rIns="92711" bIns="46357" rtlCol="0"/>
          <a:lstStyle>
            <a:lvl1pPr algn="l">
              <a:defRPr sz="1200"/>
            </a:lvl1pPr>
          </a:lstStyle>
          <a:p>
            <a:endParaRPr lang="en-US" dirty="0"/>
          </a:p>
        </p:txBody>
      </p:sp>
      <p:sp>
        <p:nvSpPr>
          <p:cNvPr id="3" name="Date Placeholder 2"/>
          <p:cNvSpPr>
            <a:spLocks noGrp="1"/>
          </p:cNvSpPr>
          <p:nvPr>
            <p:ph type="dt" idx="1"/>
          </p:nvPr>
        </p:nvSpPr>
        <p:spPr>
          <a:xfrm>
            <a:off x="3970940" y="3"/>
            <a:ext cx="3037840" cy="464820"/>
          </a:xfrm>
          <a:prstGeom prst="rect">
            <a:avLst/>
          </a:prstGeom>
        </p:spPr>
        <p:txBody>
          <a:bodyPr vert="horz" lIns="92711" tIns="46357" rIns="92711" bIns="46357" rtlCol="0"/>
          <a:lstStyle>
            <a:lvl1pPr algn="r">
              <a:defRPr sz="1200"/>
            </a:lvl1pPr>
          </a:lstStyle>
          <a:p>
            <a:fld id="{A27CC81A-C9D2-41B4-AFE1-F0E84FD65EF0}" type="datetimeFigureOut">
              <a:rPr lang="en-US" smtClean="0"/>
              <a:pPr/>
              <a:t>11/23/2021</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711" tIns="46357" rIns="92711" bIns="4635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11" tIns="46357" rIns="92711" bIns="463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2711" tIns="46357" rIns="92711" bIns="463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2711" tIns="46357" rIns="92711" bIns="46357" rtlCol="0" anchor="b"/>
          <a:lstStyle>
            <a:lvl1pPr algn="r">
              <a:defRPr sz="1200"/>
            </a:lvl1pPr>
          </a:lstStyle>
          <a:p>
            <a:fld id="{DBAD221C-85C1-428B-807E-8004FA918483}" type="slidenum">
              <a:rPr lang="en-US" smtClean="0"/>
              <a:pPr/>
              <a:t>‹#›</a:t>
            </a:fld>
            <a:endParaRPr lang="en-US" dirty="0"/>
          </a:p>
        </p:txBody>
      </p:sp>
    </p:spTree>
    <p:extLst>
      <p:ext uri="{BB962C8B-B14F-4D97-AF65-F5344CB8AC3E}">
        <p14:creationId xmlns:p14="http://schemas.microsoft.com/office/powerpoint/2010/main" val="189995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D221C-85C1-428B-807E-8004FA918483}" type="slidenum">
              <a:rPr lang="en-US" smtClean="0"/>
              <a:pPr/>
              <a:t>1</a:t>
            </a:fld>
            <a:endParaRPr lang="en-US" dirty="0"/>
          </a:p>
        </p:txBody>
      </p:sp>
    </p:spTree>
    <p:extLst>
      <p:ext uri="{BB962C8B-B14F-4D97-AF65-F5344CB8AC3E}">
        <p14:creationId xmlns:p14="http://schemas.microsoft.com/office/powerpoint/2010/main" val="246585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D221C-85C1-428B-807E-8004FA918483}" type="slidenum">
              <a:rPr lang="en-US" smtClean="0"/>
              <a:pPr/>
              <a:t>2</a:t>
            </a:fld>
            <a:endParaRPr lang="en-US" dirty="0"/>
          </a:p>
        </p:txBody>
      </p:sp>
    </p:spTree>
    <p:extLst>
      <p:ext uri="{BB962C8B-B14F-4D97-AF65-F5344CB8AC3E}">
        <p14:creationId xmlns:p14="http://schemas.microsoft.com/office/powerpoint/2010/main" val="1057075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7DDB015-DFF6-4F1A-A6E3-592B31ACD9D2}"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557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C03CC-6C75-4ABC-96FC-A35C33A6CB63}"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808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83261-74A1-4D72-8D9A-343F9899AF02}"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7203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1D6BD-4F43-47DD-B86C-396EA6FCADCE}"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5680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D89108-66E4-4F44-AA6C-CD75B9CB8934}"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81850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EA2758-134D-47FE-B478-D2C79086EF07}" type="datetime1">
              <a:rPr lang="en-US" smtClean="0"/>
              <a:t>11/23/2021</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7150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5F52A-793A-4DF3-9BD9-E03E0F6FDC71}" type="datetime1">
              <a:rPr lang="en-US" smtClean="0"/>
              <a:t>11/23/2021</a:t>
            </a:fld>
            <a:endParaRPr lang="en-US" dirty="0"/>
          </a:p>
        </p:txBody>
      </p:sp>
      <p:sp>
        <p:nvSpPr>
          <p:cNvPr id="8" name="Footer Placeholder 7"/>
          <p:cNvSpPr>
            <a:spLocks noGrp="1"/>
          </p:cNvSpPr>
          <p:nvPr>
            <p:ph type="ftr" sz="quarter" idx="11"/>
          </p:nvPr>
        </p:nvSpPr>
        <p:spPr/>
        <p:txBody>
          <a:bodyPr/>
          <a:lstStyle/>
          <a:p>
            <a:r>
              <a:rPr lang="en-US" dirty="0"/>
              <a:t>City of Laguna Beach - Investment Status Report </a:t>
            </a:r>
          </a:p>
        </p:txBody>
      </p:sp>
      <p:sp>
        <p:nvSpPr>
          <p:cNvPr id="9" name="Slide Number Placeholder 8"/>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382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p:cNvSpPr>
            <a:spLocks noGrp="1"/>
          </p:cNvSpPr>
          <p:nvPr>
            <p:ph type="ftr" sz="quarter" idx="11"/>
          </p:nvPr>
        </p:nvSpPr>
        <p:spPr/>
        <p:txBody>
          <a:bodyPr/>
          <a:lstStyle/>
          <a:p>
            <a:r>
              <a:rPr lang="en-US" dirty="0"/>
              <a:t>City of Laguna Beach - Investment Status Report </a:t>
            </a:r>
          </a:p>
        </p:txBody>
      </p:sp>
      <p:sp>
        <p:nvSpPr>
          <p:cNvPr id="5" name="Slide Number Placeholder 4"/>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6560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F32CC-9E90-46F5-BCB1-925AE7803263}" type="datetime1">
              <a:rPr lang="en-US" smtClean="0"/>
              <a:t>11/23/2021</a:t>
            </a:fld>
            <a:endParaRPr lang="en-US" dirty="0"/>
          </a:p>
        </p:txBody>
      </p:sp>
      <p:sp>
        <p:nvSpPr>
          <p:cNvPr id="3" name="Footer Placeholder 2"/>
          <p:cNvSpPr>
            <a:spLocks noGrp="1"/>
          </p:cNvSpPr>
          <p:nvPr>
            <p:ph type="ftr" sz="quarter" idx="11"/>
          </p:nvPr>
        </p:nvSpPr>
        <p:spPr/>
        <p:txBody>
          <a:bodyPr/>
          <a:lstStyle/>
          <a:p>
            <a:r>
              <a:rPr lang="en-US" dirty="0"/>
              <a:t>City of Laguna Beach - Investment Status Report </a:t>
            </a:r>
          </a:p>
        </p:txBody>
      </p:sp>
      <p:sp>
        <p:nvSpPr>
          <p:cNvPr id="4" name="Slide Number Placeholder 3"/>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29927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165417-A72B-442B-9D83-7BD2CE7E80BD}" type="datetime1">
              <a:rPr lang="en-US" smtClean="0"/>
              <a:t>11/23/2021</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61456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9097E32-0B1E-48E7-8137-616B78E4DD00}" type="datetime1">
              <a:rPr lang="en-US" smtClean="0"/>
              <a:t>11/23/2021</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409003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7E750A-2928-49CA-8454-DA97BF1E48B5}" type="datetime1">
              <a:rPr lang="en-US" smtClean="0"/>
              <a:t>11/23/2021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City of Laguna Beach - Investment Status Report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137136687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tel:+12532158782,,93343350518" TargetMode="External"/><Relationship Id="rId5" Type="http://schemas.openxmlformats.org/officeDocument/2006/relationships/hyperlink" Target="tel:+16699009128,,93343350518" TargetMode="External"/><Relationship Id="rId4" Type="http://schemas.openxmlformats.org/officeDocument/2006/relationships/hyperlink" Target="https://lagunabeachcity.zoom.us/j/9334335051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parisi@lagunabeachcity.ne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9477" y="380421"/>
            <a:ext cx="7772400" cy="1752600"/>
          </a:xfrm>
        </p:spPr>
        <p:txBody>
          <a:bodyPr>
            <a:noAutofit/>
          </a:bodyPr>
          <a:lstStyle/>
          <a:p>
            <a:r>
              <a:rPr lang="en-US" sz="2400" b="1" dirty="0"/>
              <a:t>City of Laguna Beach</a:t>
            </a:r>
            <a:br>
              <a:rPr lang="en-US" sz="2400" dirty="0"/>
            </a:br>
            <a:r>
              <a:rPr lang="en-US" sz="2400" b="1" dirty="0"/>
              <a:t>Investment Status Report</a:t>
            </a:r>
            <a:br>
              <a:rPr lang="en-US" sz="2400" b="1" dirty="0"/>
            </a:br>
            <a:r>
              <a:rPr lang="en-US" sz="1800" b="1" dirty="0"/>
              <a:t>With Guest Financial Expert</a:t>
            </a:r>
            <a:br>
              <a:rPr lang="en-US" sz="1800" b="1" dirty="0"/>
            </a:br>
            <a:r>
              <a:rPr lang="en-US" sz="1800" b="1" dirty="0"/>
              <a:t>Bill Blackwill, Managing Director</a:t>
            </a:r>
            <a:br>
              <a:rPr lang="en-US" sz="1800" b="1" dirty="0"/>
            </a:br>
            <a:r>
              <a:rPr lang="en-US" sz="1800" b="1" dirty="0"/>
              <a:t>Stifel Investment Services</a:t>
            </a:r>
          </a:p>
        </p:txBody>
      </p:sp>
      <p:sp>
        <p:nvSpPr>
          <p:cNvPr id="2" name="Subtitle 1"/>
          <p:cNvSpPr>
            <a:spLocks noGrp="1"/>
          </p:cNvSpPr>
          <p:nvPr>
            <p:ph type="subTitle" idx="1"/>
          </p:nvPr>
        </p:nvSpPr>
        <p:spPr>
          <a:xfrm>
            <a:off x="533400" y="2362200"/>
            <a:ext cx="7924800" cy="4267200"/>
          </a:xfrm>
        </p:spPr>
        <p:txBody>
          <a:bodyPr>
            <a:normAutofit/>
          </a:bodyPr>
          <a:lstStyle/>
          <a:p>
            <a:r>
              <a:rPr lang="en-US" sz="1500" cap="none" dirty="0">
                <a:latin typeface="Georgia" pitchFamily="18" charset="0"/>
              </a:rPr>
              <a:t>Monday November 29, 2021 10:30am</a:t>
            </a:r>
          </a:p>
          <a:p>
            <a:r>
              <a:rPr lang="en-US" sz="1500" dirty="0">
                <a:latin typeface="Georgia" pitchFamily="18" charset="0"/>
              </a:rPr>
              <a:t>Zoom Instructions</a:t>
            </a:r>
          </a:p>
          <a:p>
            <a:endParaRPr lang="en-US" sz="1500" cap="none" dirty="0">
              <a:latin typeface="Georgia" pitchFamily="18"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1"/>
            <a:ext cx="1066800" cy="1065640"/>
          </a:xfrm>
          <a:prstGeom prst="rect">
            <a:avLst/>
          </a:prstGeom>
          <a:noFill/>
          <a:ln>
            <a:noFill/>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Table 5">
            <a:extLst>
              <a:ext uri="{FF2B5EF4-FFF2-40B4-BE49-F238E27FC236}">
                <a16:creationId xmlns:a16="http://schemas.microsoft.com/office/drawing/2014/main" id="{52A73276-7ED7-4EB0-93FD-E5D85CAB3BF7}"/>
              </a:ext>
            </a:extLst>
          </p:cNvPr>
          <p:cNvGraphicFramePr>
            <a:graphicFrameLocks noGrp="1"/>
          </p:cNvGraphicFramePr>
          <p:nvPr>
            <p:extLst>
              <p:ext uri="{D42A27DB-BD31-4B8C-83A1-F6EECF244321}">
                <p14:modId xmlns:p14="http://schemas.microsoft.com/office/powerpoint/2010/main" val="3620863595"/>
              </p:ext>
            </p:extLst>
          </p:nvPr>
        </p:nvGraphicFramePr>
        <p:xfrm>
          <a:off x="547814" y="3129279"/>
          <a:ext cx="7886700" cy="2733041"/>
        </p:xfrm>
        <a:graphic>
          <a:graphicData uri="http://schemas.openxmlformats.org/drawingml/2006/table">
            <a:tbl>
              <a:tblPr firstRow="1" firstCol="1" bandRow="1"/>
              <a:tblGrid>
                <a:gridCol w="1735074">
                  <a:extLst>
                    <a:ext uri="{9D8B030D-6E8A-4147-A177-3AD203B41FA5}">
                      <a16:colId xmlns:a16="http://schemas.microsoft.com/office/drawing/2014/main" val="2849954771"/>
                    </a:ext>
                  </a:extLst>
                </a:gridCol>
                <a:gridCol w="6151626">
                  <a:extLst>
                    <a:ext uri="{9D8B030D-6E8A-4147-A177-3AD203B41FA5}">
                      <a16:colId xmlns:a16="http://schemas.microsoft.com/office/drawing/2014/main" val="437144063"/>
                    </a:ext>
                  </a:extLst>
                </a:gridCol>
              </a:tblGrid>
              <a:tr h="0">
                <a:tc gridSpan="2">
                  <a:txBody>
                    <a:bodyPr/>
                    <a:lstStyle/>
                    <a:p>
                      <a:pPr marL="0" marR="0">
                        <a:lnSpc>
                          <a:spcPts val="2550"/>
                        </a:lnSpc>
                        <a:spcBef>
                          <a:spcPts val="0"/>
                        </a:spcBef>
                        <a:spcAft>
                          <a:spcPts val="0"/>
                        </a:spcAft>
                      </a:pPr>
                      <a:r>
                        <a:rPr lang="en-US" sz="1900" u="sng">
                          <a:solidFill>
                            <a:srgbClr val="2D8CFF"/>
                          </a:solidFill>
                          <a:effectLst/>
                          <a:latin typeface="Arial" panose="020B0604020202020204" pitchFamily="34" charset="0"/>
                          <a:ea typeface="Calibri" panose="020F0502020204030204" pitchFamily="34" charset="0"/>
                          <a:hlinkClick r:id="rId4"/>
                        </a:rPr>
                        <a:t>Join Zoom Meeting</a:t>
                      </a:r>
                      <a:r>
                        <a:rPr lang="en-US" sz="1000">
                          <a:solidFill>
                            <a:srgbClr val="39394D"/>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0" marR="0" marT="190500" marB="76200" anchor="ctr">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3838701919"/>
                  </a:ext>
                </a:extLst>
              </a:tr>
              <a:tr h="171450">
                <a:tc>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One tap mobile: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US: </a:t>
                      </a:r>
                      <a:r>
                        <a:rPr lang="en-US" sz="1000" u="sng">
                          <a:solidFill>
                            <a:srgbClr val="0563C1"/>
                          </a:solidFill>
                          <a:effectLst/>
                          <a:latin typeface="Arial" panose="020B0604020202020204" pitchFamily="34" charset="0"/>
                          <a:ea typeface="Calibri" panose="020F0502020204030204" pitchFamily="34" charset="0"/>
                          <a:hlinkClick r:id="rId5"/>
                        </a:rPr>
                        <a:t>+16699009128,,93343350518#</a:t>
                      </a:r>
                      <a:r>
                        <a:rPr lang="en-US" sz="1000">
                          <a:solidFill>
                            <a:srgbClr val="39394D"/>
                          </a:solidFill>
                          <a:effectLst/>
                          <a:latin typeface="Arial" panose="020B0604020202020204" pitchFamily="34" charset="0"/>
                          <a:ea typeface="Calibri" panose="020F0502020204030204" pitchFamily="34" charset="0"/>
                        </a:rPr>
                        <a:t> or </a:t>
                      </a:r>
                      <a:r>
                        <a:rPr lang="en-US" sz="1000" u="sng">
                          <a:solidFill>
                            <a:srgbClr val="0563C1"/>
                          </a:solidFill>
                          <a:effectLst/>
                          <a:latin typeface="Arial" panose="020B0604020202020204" pitchFamily="34" charset="0"/>
                          <a:ea typeface="Calibri" panose="020F0502020204030204" pitchFamily="34" charset="0"/>
                          <a:hlinkClick r:id="rId6"/>
                        </a:rPr>
                        <a:t>+12532158782,,93343350518#</a:t>
                      </a:r>
                      <a:r>
                        <a:rPr lang="en-US" sz="1000">
                          <a:solidFill>
                            <a:srgbClr val="39394D"/>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0" marR="0" marT="0" marB="47625">
                    <a:lnL>
                      <a:noFill/>
                    </a:lnL>
                    <a:lnR>
                      <a:noFill/>
                    </a:lnR>
                    <a:lnT>
                      <a:noFill/>
                    </a:lnT>
                    <a:lnB>
                      <a:noFill/>
                    </a:lnB>
                  </a:tcPr>
                </a:tc>
                <a:extLst>
                  <a:ext uri="{0D108BD9-81ED-4DB2-BD59-A6C34878D82A}">
                    <a16:rowId xmlns:a16="http://schemas.microsoft.com/office/drawing/2014/main" val="361357243"/>
                  </a:ext>
                </a:extLst>
              </a:tr>
              <a:tr h="171450">
                <a:tc>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Meeting URL: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a:txBody>
                    <a:bodyPr/>
                    <a:lstStyle/>
                    <a:p>
                      <a:pPr marL="0" marR="0">
                        <a:lnSpc>
                          <a:spcPts val="1500"/>
                        </a:lnSpc>
                        <a:spcBef>
                          <a:spcPts val="0"/>
                        </a:spcBef>
                        <a:spcAft>
                          <a:spcPts val="0"/>
                        </a:spcAft>
                      </a:pPr>
                      <a:r>
                        <a:rPr lang="en-US" sz="1000" u="sng">
                          <a:solidFill>
                            <a:srgbClr val="39394D"/>
                          </a:solidFill>
                          <a:effectLst/>
                          <a:latin typeface="Arial" panose="020B0604020202020204" pitchFamily="34" charset="0"/>
                          <a:ea typeface="Calibri" panose="020F0502020204030204" pitchFamily="34" charset="0"/>
                          <a:hlinkClick r:id="rId4"/>
                        </a:rPr>
                        <a:t>https://lagunabeachcity.zoom.us/j/93343350518</a:t>
                      </a:r>
                      <a:r>
                        <a:rPr lang="en-US" sz="1000">
                          <a:solidFill>
                            <a:srgbClr val="39394D"/>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1353241230"/>
                  </a:ext>
                </a:extLst>
              </a:tr>
              <a:tr h="171450">
                <a:tc>
                  <a:txBody>
                    <a:bodyPr/>
                    <a:lstStyle/>
                    <a:p>
                      <a:pPr marL="0" marR="0">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Meeting ID: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a:txBody>
                    <a:bodyPr/>
                    <a:lstStyle/>
                    <a:p>
                      <a:pPr marL="0" marR="0">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933 4335 0518</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3168095904"/>
                  </a:ext>
                </a:extLst>
              </a:tr>
              <a:tr h="0">
                <a:tc gridSpan="2">
                  <a:txBody>
                    <a:bodyPr/>
                    <a:lstStyle/>
                    <a:p>
                      <a:pPr marL="0" marR="0">
                        <a:lnSpc>
                          <a:spcPts val="1875"/>
                        </a:lnSpc>
                        <a:spcBef>
                          <a:spcPts val="0"/>
                        </a:spcBef>
                        <a:spcAft>
                          <a:spcPts val="0"/>
                        </a:spcAft>
                      </a:pPr>
                      <a:r>
                        <a:rPr lang="en-US" sz="1200" b="1">
                          <a:solidFill>
                            <a:srgbClr val="39394D"/>
                          </a:solidFill>
                          <a:effectLst/>
                          <a:latin typeface="Arial" panose="020B0604020202020204" pitchFamily="34" charset="0"/>
                          <a:ea typeface="Calibri" panose="020F0502020204030204" pitchFamily="34" charset="0"/>
                        </a:rPr>
                        <a:t>Join by Telephone </a:t>
                      </a:r>
                      <a:endParaRPr lang="en-US" sz="1100">
                        <a:effectLst/>
                        <a:latin typeface="Calibri" panose="020F0502020204030204" pitchFamily="34" charset="0"/>
                        <a:ea typeface="Calibri" panose="020F0502020204030204" pitchFamily="34" charset="0"/>
                      </a:endParaRPr>
                    </a:p>
                  </a:txBody>
                  <a:tcPr marL="0" marR="0" marT="190500" marB="85725"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097842671"/>
                  </a:ext>
                </a:extLst>
              </a:tr>
              <a:tr h="0">
                <a:tc gridSpan="2">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For higher quality, dial a number based on your current location.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354287787"/>
                  </a:ext>
                </a:extLst>
              </a:tr>
              <a:tr h="0">
                <a:tc>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Dial: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a:txBody>
                    <a:bodyPr/>
                    <a:lstStyle/>
                    <a:p>
                      <a:pPr marL="0" marR="0">
                        <a:lnSpc>
                          <a:spcPts val="1500"/>
                        </a:lnSpc>
                        <a:spcBef>
                          <a:spcPts val="0"/>
                        </a:spcBef>
                        <a:spcAft>
                          <a:spcPts val="0"/>
                        </a:spcAft>
                      </a:pPr>
                      <a:br>
                        <a:rPr lang="en-US" sz="1000">
                          <a:solidFill>
                            <a:srgbClr val="39394D"/>
                          </a:solidFill>
                          <a:effectLst/>
                          <a:latin typeface="Arial" panose="020B0604020202020204" pitchFamily="34" charset="0"/>
                          <a:ea typeface="Calibri" panose="020F0502020204030204" pitchFamily="34" charset="0"/>
                        </a:rPr>
                      </a:br>
                      <a:r>
                        <a:rPr lang="en-US" sz="1000">
                          <a:solidFill>
                            <a:srgbClr val="39394D"/>
                          </a:solidFill>
                          <a:effectLst/>
                          <a:latin typeface="Arial" panose="020B0604020202020204" pitchFamily="34" charset="0"/>
                          <a:ea typeface="Calibri" panose="020F0502020204030204" pitchFamily="34" charset="0"/>
                        </a:rPr>
                        <a:t>US: +1 669 900 9128 or +1 253 215 8782 or +1 346 248 7799 or +1 312 626 6799 or +1 646 558 8656 or +1 301 715 8592 </a:t>
                      </a:r>
                      <a:endParaRPr lang="en-US" sz="1100">
                        <a:effectLst/>
                        <a:latin typeface="Calibri" panose="020F0502020204030204" pitchFamily="34" charset="0"/>
                        <a:ea typeface="Calibri" panose="020F0502020204030204" pitchFamily="34" charset="0"/>
                      </a:endParaRPr>
                    </a:p>
                  </a:txBody>
                  <a:tcPr marL="0" marR="0" marT="0" marB="95250">
                    <a:lnL>
                      <a:noFill/>
                    </a:lnL>
                    <a:lnR>
                      <a:noFill/>
                    </a:lnR>
                    <a:lnT>
                      <a:noFill/>
                    </a:lnT>
                    <a:lnB>
                      <a:noFill/>
                    </a:lnB>
                  </a:tcPr>
                </a:tc>
                <a:extLst>
                  <a:ext uri="{0D108BD9-81ED-4DB2-BD59-A6C34878D82A}">
                    <a16:rowId xmlns:a16="http://schemas.microsoft.com/office/drawing/2014/main" val="3549736003"/>
                  </a:ext>
                </a:extLst>
              </a:tr>
              <a:tr h="0">
                <a:tc>
                  <a:txBody>
                    <a:bodyPr/>
                    <a:lstStyle/>
                    <a:p>
                      <a:pPr marL="0" marR="0">
                        <a:lnSpc>
                          <a:spcPts val="1500"/>
                        </a:lnSpc>
                        <a:spcBef>
                          <a:spcPts val="0"/>
                        </a:spcBef>
                        <a:spcAft>
                          <a:spcPts val="0"/>
                        </a:spcAft>
                      </a:pPr>
                      <a:r>
                        <a:rPr lang="en-US" sz="1000">
                          <a:solidFill>
                            <a:srgbClr val="39394D"/>
                          </a:solidFill>
                          <a:effectLst/>
                          <a:latin typeface="Arial" panose="020B0604020202020204" pitchFamily="34" charset="0"/>
                          <a:ea typeface="Calibri" panose="020F0502020204030204" pitchFamily="34" charset="0"/>
                        </a:rPr>
                        <a:t>Meeting ID: </a:t>
                      </a:r>
                      <a:endParaRPr lang="en-US" sz="1100">
                        <a:effectLst/>
                        <a:latin typeface="Calibri" panose="020F0502020204030204" pitchFamily="34" charset="0"/>
                        <a:ea typeface="Calibri" panose="020F0502020204030204" pitchFamily="34" charset="0"/>
                      </a:endParaRPr>
                    </a:p>
                  </a:txBody>
                  <a:tcPr marL="0" marR="0" marT="0" marB="0">
                    <a:lnL>
                      <a:noFill/>
                    </a:lnL>
                    <a:lnR>
                      <a:noFill/>
                    </a:lnR>
                    <a:lnT>
                      <a:noFill/>
                    </a:lnT>
                    <a:lnB>
                      <a:noFill/>
                    </a:lnB>
                  </a:tcPr>
                </a:tc>
                <a:tc>
                  <a:txBody>
                    <a:bodyPr/>
                    <a:lstStyle/>
                    <a:p>
                      <a:pPr marL="0" marR="0">
                        <a:lnSpc>
                          <a:spcPts val="1500"/>
                        </a:lnSpc>
                        <a:spcBef>
                          <a:spcPts val="0"/>
                        </a:spcBef>
                        <a:spcAft>
                          <a:spcPts val="0"/>
                        </a:spcAft>
                      </a:pPr>
                      <a:r>
                        <a:rPr lang="en-US" sz="1000" dirty="0">
                          <a:solidFill>
                            <a:srgbClr val="39394D"/>
                          </a:solidFill>
                          <a:effectLst/>
                          <a:latin typeface="Arial" panose="020B0604020202020204" pitchFamily="34" charset="0"/>
                          <a:ea typeface="Calibri" panose="020F0502020204030204" pitchFamily="34" charset="0"/>
                        </a:rPr>
                        <a:t>933 4335 0518</a:t>
                      </a:r>
                      <a:endParaRPr lang="en-US" sz="1100" dirty="0">
                        <a:effectLst/>
                        <a:latin typeface="Calibri" panose="020F0502020204030204" pitchFamily="34" charset="0"/>
                        <a:ea typeface="Calibri" panose="020F0502020204030204" pitchFamily="34" charset="0"/>
                      </a:endParaRPr>
                    </a:p>
                  </a:txBody>
                  <a:tcPr marL="0" marR="0" marT="0" marB="95250">
                    <a:lnL>
                      <a:noFill/>
                    </a:lnL>
                    <a:lnR>
                      <a:noFill/>
                    </a:lnR>
                    <a:lnT>
                      <a:noFill/>
                    </a:lnT>
                    <a:lnB>
                      <a:noFill/>
                    </a:lnB>
                  </a:tcPr>
                </a:tc>
                <a:extLst>
                  <a:ext uri="{0D108BD9-81ED-4DB2-BD59-A6C34878D82A}">
                    <a16:rowId xmlns:a16="http://schemas.microsoft.com/office/drawing/2014/main" val="3513805744"/>
                  </a:ext>
                </a:extLst>
              </a:tr>
            </a:tbl>
          </a:graphicData>
        </a:graphic>
      </p:graphicFrame>
    </p:spTree>
    <p:extLst>
      <p:ext uri="{BB962C8B-B14F-4D97-AF65-F5344CB8AC3E}">
        <p14:creationId xmlns:p14="http://schemas.microsoft.com/office/powerpoint/2010/main" val="3159558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0EB56-3208-4582-8D39-B8E519C77857}"/>
              </a:ext>
            </a:extLst>
          </p:cNvPr>
          <p:cNvSpPr>
            <a:spLocks noGrp="1"/>
          </p:cNvSpPr>
          <p:nvPr>
            <p:ph type="title"/>
          </p:nvPr>
        </p:nvSpPr>
        <p:spPr/>
        <p:txBody>
          <a:bodyPr>
            <a:normAutofit/>
          </a:bodyPr>
          <a:lstStyle/>
          <a:p>
            <a:pPr algn="ctr"/>
            <a:r>
              <a:rPr lang="en-US" sz="2400" b="1" dirty="0"/>
              <a:t>Laguna Beach Portfolio Update</a:t>
            </a:r>
            <a:br>
              <a:rPr lang="en-US" sz="2400" b="1" dirty="0"/>
            </a:br>
            <a:r>
              <a:rPr lang="en-US" sz="2400" b="1" dirty="0"/>
              <a:t>Emerging from Investing During the Pandemic</a:t>
            </a:r>
            <a:br>
              <a:rPr lang="en-US" sz="2400" b="1" dirty="0"/>
            </a:br>
            <a:endParaRPr lang="en-US" sz="2400" dirty="0"/>
          </a:p>
        </p:txBody>
      </p:sp>
      <p:sp>
        <p:nvSpPr>
          <p:cNvPr id="3" name="Text Placeholder 2">
            <a:extLst>
              <a:ext uri="{FF2B5EF4-FFF2-40B4-BE49-F238E27FC236}">
                <a16:creationId xmlns:a16="http://schemas.microsoft.com/office/drawing/2014/main" id="{5DC71CB8-901A-4CAA-B2AE-C1824A014CE0}"/>
              </a:ext>
            </a:extLst>
          </p:cNvPr>
          <p:cNvSpPr>
            <a:spLocks noGrp="1"/>
          </p:cNvSpPr>
          <p:nvPr>
            <p:ph type="body" idx="1"/>
          </p:nvPr>
        </p:nvSpPr>
        <p:spPr/>
        <p:txBody>
          <a:bodyPr/>
          <a:lstStyle/>
          <a:p>
            <a:pPr algn="ctr"/>
            <a:r>
              <a:rPr lang="en-US" dirty="0"/>
              <a:t>At February 29, 2020</a:t>
            </a:r>
          </a:p>
        </p:txBody>
      </p:sp>
      <p:sp>
        <p:nvSpPr>
          <p:cNvPr id="4" name="Content Placeholder 3">
            <a:extLst>
              <a:ext uri="{FF2B5EF4-FFF2-40B4-BE49-F238E27FC236}">
                <a16:creationId xmlns:a16="http://schemas.microsoft.com/office/drawing/2014/main" id="{11E77E90-EBAD-48E7-9482-1138B3B84FDF}"/>
              </a:ext>
            </a:extLst>
          </p:cNvPr>
          <p:cNvSpPr>
            <a:spLocks noGrp="1"/>
          </p:cNvSpPr>
          <p:nvPr>
            <p:ph sz="half" idx="2"/>
          </p:nvPr>
        </p:nvSpPr>
        <p:spPr/>
        <p:txBody>
          <a:bodyPr>
            <a:normAutofit fontScale="70000" lnSpcReduction="20000"/>
          </a:bodyPr>
          <a:lstStyle/>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$105.5 Million Dollars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Average yield 1.99%.</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Benchmark 2-year T-Bill was 0.89% and declining to 0.49% at 3/11/20.</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Effective duration is less than stated duration and estimated at 1.44 years.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Highly rated securities.</a:t>
            </a: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GAAP:  Unaudited unrealized gain $851,000.</a:t>
            </a:r>
            <a:endParaRPr lang="en-US" dirty="0"/>
          </a:p>
        </p:txBody>
      </p:sp>
      <p:sp>
        <p:nvSpPr>
          <p:cNvPr id="5" name="Text Placeholder 4">
            <a:extLst>
              <a:ext uri="{FF2B5EF4-FFF2-40B4-BE49-F238E27FC236}">
                <a16:creationId xmlns:a16="http://schemas.microsoft.com/office/drawing/2014/main" id="{B797E3C0-0661-471E-B18A-C8666F764510}"/>
              </a:ext>
            </a:extLst>
          </p:cNvPr>
          <p:cNvSpPr>
            <a:spLocks noGrp="1"/>
          </p:cNvSpPr>
          <p:nvPr>
            <p:ph type="body" sz="quarter" idx="3"/>
          </p:nvPr>
        </p:nvSpPr>
        <p:spPr/>
        <p:txBody>
          <a:bodyPr/>
          <a:lstStyle/>
          <a:p>
            <a:endParaRPr lang="en-US" dirty="0"/>
          </a:p>
          <a:p>
            <a:pPr algn="ctr"/>
            <a:r>
              <a:rPr lang="en-US" dirty="0"/>
              <a:t>At September 30, 2021</a:t>
            </a:r>
          </a:p>
        </p:txBody>
      </p:sp>
      <p:sp>
        <p:nvSpPr>
          <p:cNvPr id="6" name="Content Placeholder 5">
            <a:extLst>
              <a:ext uri="{FF2B5EF4-FFF2-40B4-BE49-F238E27FC236}">
                <a16:creationId xmlns:a16="http://schemas.microsoft.com/office/drawing/2014/main" id="{B319F355-1083-40F3-8267-5E7C0F034C38}"/>
              </a:ext>
            </a:extLst>
          </p:cNvPr>
          <p:cNvSpPr>
            <a:spLocks noGrp="1"/>
          </p:cNvSpPr>
          <p:nvPr>
            <p:ph sz="quarter" idx="4"/>
          </p:nvPr>
        </p:nvSpPr>
        <p:spPr/>
        <p:txBody>
          <a:bodyPr>
            <a:normAutofit fontScale="77500" lnSpcReduction="20000"/>
          </a:bodyPr>
          <a:lstStyle/>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$105.7 Million Dollars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Average yield 0.98%.</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Benchmark 2-year T-Bill was 0.28%</a:t>
            </a:r>
          </a:p>
          <a:p>
            <a:pPr marL="0" indent="0">
              <a:buNone/>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Effective duration is less than stated duration and estimated at 2.46 years.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Highly rated securities.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GAAP:  Unaudited unrealized loss $54,000.</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endParaRPr lang="en-US" dirty="0"/>
          </a:p>
        </p:txBody>
      </p:sp>
      <p:sp>
        <p:nvSpPr>
          <p:cNvPr id="7" name="Date Placeholder 6">
            <a:extLst>
              <a:ext uri="{FF2B5EF4-FFF2-40B4-BE49-F238E27FC236}">
                <a16:creationId xmlns:a16="http://schemas.microsoft.com/office/drawing/2014/main" id="{FF409DC7-9653-4F7B-B604-C9A40F1AA09A}"/>
              </a:ext>
            </a:extLst>
          </p:cNvPr>
          <p:cNvSpPr>
            <a:spLocks noGrp="1"/>
          </p:cNvSpPr>
          <p:nvPr>
            <p:ph type="dt" sz="half" idx="10"/>
          </p:nvPr>
        </p:nvSpPr>
        <p:spPr/>
        <p:txBody>
          <a:bodyPr/>
          <a:lstStyle/>
          <a:p>
            <a:fld id="{1905F52A-793A-4DF3-9BD9-E03E0F6FDC71}" type="datetime1">
              <a:rPr lang="en-US" smtClean="0"/>
              <a:t>11/23/2021</a:t>
            </a:fld>
            <a:endParaRPr lang="en-US" dirty="0"/>
          </a:p>
        </p:txBody>
      </p:sp>
      <p:sp>
        <p:nvSpPr>
          <p:cNvPr id="8" name="Footer Placeholder 7">
            <a:extLst>
              <a:ext uri="{FF2B5EF4-FFF2-40B4-BE49-F238E27FC236}">
                <a16:creationId xmlns:a16="http://schemas.microsoft.com/office/drawing/2014/main" id="{453C3E11-4B44-41B2-B426-578B1B6DFD63}"/>
              </a:ext>
            </a:extLst>
          </p:cNvPr>
          <p:cNvSpPr>
            <a:spLocks noGrp="1"/>
          </p:cNvSpPr>
          <p:nvPr>
            <p:ph type="ftr" sz="quarter" idx="11"/>
          </p:nvPr>
        </p:nvSpPr>
        <p:spPr/>
        <p:txBody>
          <a:bodyPr/>
          <a:lstStyle/>
          <a:p>
            <a:r>
              <a:rPr lang="en-US"/>
              <a:t>City of Laguna Beach - Investment Status Report </a:t>
            </a:r>
            <a:endParaRPr lang="en-US" dirty="0"/>
          </a:p>
        </p:txBody>
      </p:sp>
      <p:sp>
        <p:nvSpPr>
          <p:cNvPr id="9" name="Slide Number Placeholder 8">
            <a:extLst>
              <a:ext uri="{FF2B5EF4-FFF2-40B4-BE49-F238E27FC236}">
                <a16:creationId xmlns:a16="http://schemas.microsoft.com/office/drawing/2014/main" id="{71B85F66-9900-42B6-8C2B-E7DEF11B46E2}"/>
              </a:ext>
            </a:extLst>
          </p:cNvPr>
          <p:cNvSpPr>
            <a:spLocks noGrp="1"/>
          </p:cNvSpPr>
          <p:nvPr>
            <p:ph type="sldNum" sz="quarter" idx="12"/>
          </p:nvPr>
        </p:nvSpPr>
        <p:spPr/>
        <p:txBody>
          <a:bodyPr/>
          <a:lstStyle/>
          <a:p>
            <a:fld id="{0241204F-F358-4924-AA12-F711B0C312C8}" type="slidenum">
              <a:rPr lang="en-US" smtClean="0"/>
              <a:pPr/>
              <a:t>10</a:t>
            </a:fld>
            <a:endParaRPr lang="en-US" dirty="0"/>
          </a:p>
        </p:txBody>
      </p:sp>
    </p:spTree>
    <p:extLst>
      <p:ext uri="{BB962C8B-B14F-4D97-AF65-F5344CB8AC3E}">
        <p14:creationId xmlns:p14="http://schemas.microsoft.com/office/powerpoint/2010/main" val="2927586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8A18-8E36-40DC-BD12-58AB600EF1F5}"/>
              </a:ext>
            </a:extLst>
          </p:cNvPr>
          <p:cNvSpPr>
            <a:spLocks noGrp="1"/>
          </p:cNvSpPr>
          <p:nvPr>
            <p:ph type="title"/>
          </p:nvPr>
        </p:nvSpPr>
        <p:spPr/>
        <p:txBody>
          <a:bodyPr>
            <a:normAutofit/>
          </a:bodyPr>
          <a:lstStyle/>
          <a:p>
            <a:pPr algn="ctr"/>
            <a:r>
              <a:rPr lang="en-US" sz="2400" b="1" dirty="0"/>
              <a:t>City of Laguna Beach</a:t>
            </a:r>
            <a:br>
              <a:rPr lang="en-US" sz="2400" b="1" dirty="0"/>
            </a:br>
            <a:r>
              <a:rPr lang="en-US" sz="2400" b="1" dirty="0"/>
              <a:t>2021 Investment Strategy and Policy Discussion</a:t>
            </a:r>
          </a:p>
        </p:txBody>
      </p:sp>
      <p:sp>
        <p:nvSpPr>
          <p:cNvPr id="6" name="Content Placeholder 5">
            <a:extLst>
              <a:ext uri="{FF2B5EF4-FFF2-40B4-BE49-F238E27FC236}">
                <a16:creationId xmlns:a16="http://schemas.microsoft.com/office/drawing/2014/main" id="{7E180D2F-DE22-4B0C-A2E2-69596D8D385E}"/>
              </a:ext>
            </a:extLst>
          </p:cNvPr>
          <p:cNvSpPr>
            <a:spLocks noGrp="1"/>
          </p:cNvSpPr>
          <p:nvPr>
            <p:ph idx="1"/>
          </p:nvPr>
        </p:nvSpPr>
        <p:spPr/>
        <p:txBody>
          <a:bodyPr>
            <a:normAutofit fontScale="92500" lnSpcReduction="10000"/>
          </a:bodyPr>
          <a:lstStyle/>
          <a:p>
            <a:r>
              <a:rPr lang="en-US" dirty="0"/>
              <a:t>2021 ESG Investing - Fossil Fuel Divestment:</a:t>
            </a:r>
          </a:p>
          <a:p>
            <a:endParaRPr lang="en-US" dirty="0"/>
          </a:p>
          <a:p>
            <a:pPr lvl="1"/>
            <a:r>
              <a:rPr lang="en-US" dirty="0"/>
              <a:t>In 2017 the Ad Hoc Committee encouraged and discouraged certain investment types including fossil fuels while remaining silent in the Investment Policy to allow maximum choices in changing markets.</a:t>
            </a:r>
          </a:p>
          <a:p>
            <a:pPr marL="342900" lvl="1" indent="0">
              <a:buNone/>
            </a:pPr>
            <a:endParaRPr lang="en-US" dirty="0"/>
          </a:p>
          <a:p>
            <a:pPr lvl="1"/>
            <a:r>
              <a:rPr lang="en-US" dirty="0"/>
              <a:t>The 2017 strategy has worked well and there are no direct fossil fuel investments in today’s portfolio.</a:t>
            </a:r>
          </a:p>
          <a:p>
            <a:pPr marL="342900" lvl="1" indent="0">
              <a:buNone/>
            </a:pPr>
            <a:endParaRPr lang="en-US" dirty="0"/>
          </a:p>
          <a:p>
            <a:pPr lvl="1"/>
            <a:r>
              <a:rPr lang="en-US" dirty="0"/>
              <a:t>There is not a requirement for banks to disclose fossil fuel clients or their relationships.  The fossil fuel category is broad and infinitely complex. Best efforts would need to be made to standardize the measurement and definition fossil fuel companies. Assistance would be welcomed.</a:t>
            </a:r>
          </a:p>
          <a:p>
            <a:pPr lvl="1"/>
            <a:endParaRPr lang="en-US" dirty="0"/>
          </a:p>
          <a:p>
            <a:pPr lvl="1"/>
            <a:r>
              <a:rPr lang="en-US" dirty="0"/>
              <a:t>I could not find a major bank on the internet that did not have some type of ESG concern.  There is a need to balance the stability, breath of services and other factors as identified by the community with a banks ESG policies.</a:t>
            </a:r>
          </a:p>
          <a:p>
            <a:pPr marL="3429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 name="Date Placeholder 2">
            <a:extLst>
              <a:ext uri="{FF2B5EF4-FFF2-40B4-BE49-F238E27FC236}">
                <a16:creationId xmlns:a16="http://schemas.microsoft.com/office/drawing/2014/main" id="{7AAA674A-03AA-495D-B141-03EBCD723BB4}"/>
              </a:ext>
            </a:extLst>
          </p:cNvPr>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a:extLst>
              <a:ext uri="{FF2B5EF4-FFF2-40B4-BE49-F238E27FC236}">
                <a16:creationId xmlns:a16="http://schemas.microsoft.com/office/drawing/2014/main" id="{D0C92957-8EE1-4387-A585-12C913BDA758}"/>
              </a:ext>
            </a:extLst>
          </p:cNvPr>
          <p:cNvSpPr>
            <a:spLocks noGrp="1"/>
          </p:cNvSpPr>
          <p:nvPr>
            <p:ph type="ftr" sz="quarter" idx="11"/>
          </p:nvPr>
        </p:nvSpPr>
        <p:spPr/>
        <p:txBody>
          <a:bodyPr/>
          <a:lstStyle/>
          <a:p>
            <a:r>
              <a:rPr lang="en-US"/>
              <a:t>City of Laguna Beach - Investment Status Report </a:t>
            </a:r>
            <a:endParaRPr lang="en-US" dirty="0"/>
          </a:p>
        </p:txBody>
      </p:sp>
      <p:sp>
        <p:nvSpPr>
          <p:cNvPr id="5" name="Slide Number Placeholder 4">
            <a:extLst>
              <a:ext uri="{FF2B5EF4-FFF2-40B4-BE49-F238E27FC236}">
                <a16:creationId xmlns:a16="http://schemas.microsoft.com/office/drawing/2014/main" id="{5FE89B38-5106-4090-9E8E-784FE7AEC999}"/>
              </a:ext>
            </a:extLst>
          </p:cNvPr>
          <p:cNvSpPr>
            <a:spLocks noGrp="1"/>
          </p:cNvSpPr>
          <p:nvPr>
            <p:ph type="sldNum" sz="quarter" idx="12"/>
          </p:nvPr>
        </p:nvSpPr>
        <p:spPr/>
        <p:txBody>
          <a:bodyPr/>
          <a:lstStyle/>
          <a:p>
            <a:fld id="{0241204F-F358-4924-AA12-F711B0C312C8}" type="slidenum">
              <a:rPr lang="en-US" smtClean="0"/>
              <a:pPr/>
              <a:t>11</a:t>
            </a:fld>
            <a:endParaRPr lang="en-US" dirty="0"/>
          </a:p>
        </p:txBody>
      </p:sp>
    </p:spTree>
    <p:extLst>
      <p:ext uri="{BB962C8B-B14F-4D97-AF65-F5344CB8AC3E}">
        <p14:creationId xmlns:p14="http://schemas.microsoft.com/office/powerpoint/2010/main" val="12015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8A18-8E36-40DC-BD12-58AB600EF1F5}"/>
              </a:ext>
            </a:extLst>
          </p:cNvPr>
          <p:cNvSpPr>
            <a:spLocks noGrp="1"/>
          </p:cNvSpPr>
          <p:nvPr>
            <p:ph type="title"/>
          </p:nvPr>
        </p:nvSpPr>
        <p:spPr/>
        <p:txBody>
          <a:bodyPr>
            <a:normAutofit/>
          </a:bodyPr>
          <a:lstStyle/>
          <a:p>
            <a:pPr algn="ctr"/>
            <a:r>
              <a:rPr lang="en-US" sz="2400" b="1" dirty="0"/>
              <a:t>City of Laguna Beach</a:t>
            </a:r>
            <a:br>
              <a:rPr lang="en-US" sz="2400" b="1" dirty="0"/>
            </a:br>
            <a:r>
              <a:rPr lang="en-US" sz="2400" b="1" dirty="0"/>
              <a:t>2022 Investment Strategy and Policy Discussion</a:t>
            </a:r>
          </a:p>
        </p:txBody>
      </p:sp>
      <p:sp>
        <p:nvSpPr>
          <p:cNvPr id="6" name="Content Placeholder 5">
            <a:extLst>
              <a:ext uri="{FF2B5EF4-FFF2-40B4-BE49-F238E27FC236}">
                <a16:creationId xmlns:a16="http://schemas.microsoft.com/office/drawing/2014/main" id="{7E180D2F-DE22-4B0C-A2E2-69596D8D385E}"/>
              </a:ext>
            </a:extLst>
          </p:cNvPr>
          <p:cNvSpPr>
            <a:spLocks noGrp="1"/>
          </p:cNvSpPr>
          <p:nvPr>
            <p:ph idx="1"/>
          </p:nvPr>
        </p:nvSpPr>
        <p:spPr/>
        <p:txBody>
          <a:bodyPr>
            <a:normAutofit fontScale="92500" lnSpcReduction="10000"/>
          </a:bodyPr>
          <a:lstStyle/>
          <a:p>
            <a:r>
              <a:rPr lang="en-US" dirty="0"/>
              <a:t>2022 Recommended Strategies:</a:t>
            </a:r>
          </a:p>
          <a:p>
            <a:endParaRPr lang="en-US" dirty="0"/>
          </a:p>
          <a:p>
            <a:pPr lvl="1"/>
            <a:r>
              <a:rPr lang="en-US" dirty="0"/>
              <a:t>Barbell maturities to increase yield in rising rate environment.</a:t>
            </a:r>
          </a:p>
          <a:p>
            <a:pPr lvl="1"/>
            <a:endParaRPr lang="en-US" dirty="0"/>
          </a:p>
          <a:p>
            <a:pPr lvl="1"/>
            <a:r>
              <a:rPr lang="en-US" dirty="0"/>
              <a:t>Continue daily cash flow forecasting and analysis.</a:t>
            </a:r>
          </a:p>
          <a:p>
            <a:pPr lvl="1"/>
            <a:endParaRPr lang="en-US" dirty="0"/>
          </a:p>
          <a:p>
            <a:pPr lvl="1"/>
            <a:r>
              <a:rPr lang="en-US" dirty="0"/>
              <a:t>In a rising rate environment, invest outside of LAIF on the short end.</a:t>
            </a:r>
          </a:p>
          <a:p>
            <a:pPr lvl="1"/>
            <a:endParaRPr lang="en-US" dirty="0"/>
          </a:p>
          <a:p>
            <a:pPr lvl="1"/>
            <a:r>
              <a:rPr lang="en-US" dirty="0"/>
              <a:t>No new California municipal investment legislation in 2021.</a:t>
            </a:r>
          </a:p>
          <a:p>
            <a:pPr lvl="1"/>
            <a:endParaRPr lang="en-US" dirty="0"/>
          </a:p>
          <a:p>
            <a:pPr lvl="1"/>
            <a:r>
              <a:rPr lang="en-US" dirty="0"/>
              <a:t>Any policy restrictions should be carefully considered because the impact in a volatile political environment is uncertain.  </a:t>
            </a:r>
          </a:p>
          <a:p>
            <a:pPr lvl="1"/>
            <a:endParaRPr lang="en-US" dirty="0"/>
          </a:p>
          <a:p>
            <a:pPr lvl="1"/>
            <a:r>
              <a:rPr lang="en-US" dirty="0"/>
              <a:t>Encourage selection of ESG sensitive investments and discourage </a:t>
            </a:r>
            <a:r>
              <a:rPr lang="en-US"/>
              <a:t>investment in </a:t>
            </a:r>
            <a:r>
              <a:rPr lang="en-US" dirty="0"/>
              <a:t>fossil fuel companies.  Regularly but no less than annually consider the need to add a restriction to the Investment Policy.</a:t>
            </a:r>
          </a:p>
          <a:p>
            <a:pPr lvl="1"/>
            <a:endParaRPr lang="en-US" dirty="0"/>
          </a:p>
        </p:txBody>
      </p:sp>
      <p:sp>
        <p:nvSpPr>
          <p:cNvPr id="3" name="Date Placeholder 2">
            <a:extLst>
              <a:ext uri="{FF2B5EF4-FFF2-40B4-BE49-F238E27FC236}">
                <a16:creationId xmlns:a16="http://schemas.microsoft.com/office/drawing/2014/main" id="{7AAA674A-03AA-495D-B141-03EBCD723BB4}"/>
              </a:ext>
            </a:extLst>
          </p:cNvPr>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a:extLst>
              <a:ext uri="{FF2B5EF4-FFF2-40B4-BE49-F238E27FC236}">
                <a16:creationId xmlns:a16="http://schemas.microsoft.com/office/drawing/2014/main" id="{D0C92957-8EE1-4387-A585-12C913BDA758}"/>
              </a:ext>
            </a:extLst>
          </p:cNvPr>
          <p:cNvSpPr>
            <a:spLocks noGrp="1"/>
          </p:cNvSpPr>
          <p:nvPr>
            <p:ph type="ftr" sz="quarter" idx="11"/>
          </p:nvPr>
        </p:nvSpPr>
        <p:spPr/>
        <p:txBody>
          <a:bodyPr/>
          <a:lstStyle/>
          <a:p>
            <a:r>
              <a:rPr lang="en-US"/>
              <a:t>City of Laguna Beach - Investment Status Report </a:t>
            </a:r>
            <a:endParaRPr lang="en-US" dirty="0"/>
          </a:p>
        </p:txBody>
      </p:sp>
      <p:sp>
        <p:nvSpPr>
          <p:cNvPr id="5" name="Slide Number Placeholder 4">
            <a:extLst>
              <a:ext uri="{FF2B5EF4-FFF2-40B4-BE49-F238E27FC236}">
                <a16:creationId xmlns:a16="http://schemas.microsoft.com/office/drawing/2014/main" id="{5FE89B38-5106-4090-9E8E-784FE7AEC999}"/>
              </a:ext>
            </a:extLst>
          </p:cNvPr>
          <p:cNvSpPr>
            <a:spLocks noGrp="1"/>
          </p:cNvSpPr>
          <p:nvPr>
            <p:ph type="sldNum" sz="quarter" idx="12"/>
          </p:nvPr>
        </p:nvSpPr>
        <p:spPr/>
        <p:txBody>
          <a:bodyPr/>
          <a:lstStyle/>
          <a:p>
            <a:fld id="{0241204F-F358-4924-AA12-F711B0C312C8}" type="slidenum">
              <a:rPr lang="en-US" smtClean="0"/>
              <a:pPr/>
              <a:t>12</a:t>
            </a:fld>
            <a:endParaRPr lang="en-US" dirty="0"/>
          </a:p>
        </p:txBody>
      </p:sp>
    </p:spTree>
    <p:extLst>
      <p:ext uri="{BB962C8B-B14F-4D97-AF65-F5344CB8AC3E}">
        <p14:creationId xmlns:p14="http://schemas.microsoft.com/office/powerpoint/2010/main" val="222633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9477" y="380421"/>
            <a:ext cx="7772400" cy="1752600"/>
          </a:xfrm>
        </p:spPr>
        <p:txBody>
          <a:bodyPr>
            <a:noAutofit/>
          </a:bodyPr>
          <a:lstStyle/>
          <a:p>
            <a:r>
              <a:rPr lang="en-US" sz="2400" b="1" dirty="0"/>
              <a:t>City of Laguna Beach</a:t>
            </a:r>
            <a:br>
              <a:rPr lang="en-US" sz="2400" dirty="0"/>
            </a:br>
            <a:r>
              <a:rPr lang="en-US" sz="2400" b="1" dirty="0"/>
              <a:t>Investment Status Report September 30, 2021</a:t>
            </a:r>
            <a:br>
              <a:rPr lang="en-US" sz="2400" b="1" dirty="0"/>
            </a:br>
            <a:r>
              <a:rPr lang="en-US" sz="1800" b="1" dirty="0"/>
              <a:t>With Guest Financial Expert</a:t>
            </a:r>
            <a:br>
              <a:rPr lang="en-US" sz="1800" b="1" dirty="0"/>
            </a:br>
            <a:r>
              <a:rPr lang="en-US" sz="1800" b="1" dirty="0"/>
              <a:t>Bill Blackwill, Managing Director</a:t>
            </a:r>
            <a:br>
              <a:rPr lang="en-US" sz="1800" b="1" dirty="0"/>
            </a:br>
            <a:r>
              <a:rPr lang="en-US" sz="1800" b="1" dirty="0"/>
              <a:t>Stifel Investment Services</a:t>
            </a:r>
          </a:p>
        </p:txBody>
      </p:sp>
      <p:sp>
        <p:nvSpPr>
          <p:cNvPr id="2" name="Subtitle 1"/>
          <p:cNvSpPr>
            <a:spLocks noGrp="1"/>
          </p:cNvSpPr>
          <p:nvPr>
            <p:ph type="subTitle" idx="1"/>
          </p:nvPr>
        </p:nvSpPr>
        <p:spPr>
          <a:xfrm>
            <a:off x="533400" y="2362200"/>
            <a:ext cx="7924800" cy="4267200"/>
          </a:xfrm>
        </p:spPr>
        <p:txBody>
          <a:bodyPr>
            <a:normAutofit/>
          </a:bodyPr>
          <a:lstStyle/>
          <a:p>
            <a:r>
              <a:rPr lang="en-US" sz="1500" cap="none" dirty="0">
                <a:latin typeface="Georgia" pitchFamily="18" charset="0"/>
              </a:rPr>
              <a:t>Monday November 29, 2021 10:30am</a:t>
            </a:r>
          </a:p>
          <a:p>
            <a:r>
              <a:rPr lang="en-US" sz="1500" dirty="0">
                <a:latin typeface="Georgia" pitchFamily="18" charset="0"/>
              </a:rPr>
              <a:t>Zoom Instructions</a:t>
            </a:r>
            <a:endParaRPr lang="en-US" sz="1500" cap="none" dirty="0">
              <a:latin typeface="Georgia" pitchFamily="18" charset="0"/>
            </a:endParaRPr>
          </a:p>
          <a:p>
            <a:endParaRPr lang="en-US" sz="1500" dirty="0">
              <a:latin typeface="Georgia" pitchFamily="18" charset="0"/>
            </a:endParaRPr>
          </a:p>
          <a:p>
            <a:r>
              <a:rPr lang="en-US" b="1" cap="none" dirty="0">
                <a:latin typeface="Georgia" pitchFamily="18" charset="0"/>
              </a:rPr>
              <a:t>Agenda</a:t>
            </a:r>
          </a:p>
          <a:p>
            <a:pPr marL="342900" indent="-342900" algn="l">
              <a:buFont typeface="+mj-lt"/>
              <a:buAutoNum type="arabicPeriod"/>
            </a:pPr>
            <a:r>
              <a:rPr lang="en-US" sz="1500" cap="none" dirty="0">
                <a:latin typeface="Georgia" pitchFamily="18" charset="0"/>
              </a:rPr>
              <a:t>Introductions</a:t>
            </a:r>
          </a:p>
          <a:p>
            <a:pPr marL="342900" indent="-342900" algn="l">
              <a:buFont typeface="+mj-lt"/>
              <a:buAutoNum type="arabicPeriod"/>
            </a:pPr>
            <a:r>
              <a:rPr lang="en-US" sz="1500" cap="none" dirty="0">
                <a:latin typeface="Georgia" pitchFamily="18" charset="0"/>
              </a:rPr>
              <a:t>Economic update – Bill Blackwill</a:t>
            </a:r>
          </a:p>
          <a:p>
            <a:pPr marL="342900" indent="-342900" algn="l">
              <a:buFont typeface="+mj-lt"/>
              <a:buAutoNum type="arabicPeriod"/>
            </a:pPr>
            <a:r>
              <a:rPr lang="en-US" sz="1500" cap="none" dirty="0">
                <a:latin typeface="Georgia" pitchFamily="18" charset="0"/>
              </a:rPr>
              <a:t>Laguna Beach Portfolio Update</a:t>
            </a:r>
          </a:p>
          <a:p>
            <a:pPr marL="342900" indent="-342900" algn="l">
              <a:buFont typeface="+mj-lt"/>
              <a:buAutoNum type="arabicPeriod"/>
            </a:pPr>
            <a:r>
              <a:rPr lang="en-US" sz="1500" dirty="0">
                <a:latin typeface="Georgia" pitchFamily="18" charset="0"/>
              </a:rPr>
              <a:t>2021 Investment Strategy and Policy Discussion</a:t>
            </a:r>
          </a:p>
          <a:p>
            <a:pPr algn="l"/>
            <a:endParaRPr lang="en-US" sz="1500" dirty="0">
              <a:latin typeface="Georgia" pitchFamily="18" charset="0"/>
            </a:endParaRPr>
          </a:p>
          <a:p>
            <a:pPr algn="l"/>
            <a:r>
              <a:rPr lang="en-US" sz="1500" cap="none" dirty="0">
                <a:latin typeface="Georgia" pitchFamily="18" charset="0"/>
              </a:rPr>
              <a:t>	Laura Parisi, CPA, CCMT			Victoria H. McIntosh, CPA</a:t>
            </a:r>
          </a:p>
          <a:p>
            <a:pPr algn="l"/>
            <a:r>
              <a:rPr lang="en-US" sz="1500" cap="none" dirty="0">
                <a:latin typeface="Georgia" pitchFamily="18" charset="0"/>
              </a:rPr>
              <a:t>	City Treasurer					Deputy City Treasurer</a:t>
            </a:r>
          </a:p>
          <a:p>
            <a:r>
              <a:rPr lang="en-US" sz="1500" dirty="0">
                <a:latin typeface="Georgia" pitchFamily="18" charset="0"/>
                <a:hlinkClick r:id="rId3"/>
              </a:rPr>
              <a:t>lparisi@lagunabeachcity.net</a:t>
            </a:r>
            <a:r>
              <a:rPr lang="en-US" sz="1500" dirty="0">
                <a:latin typeface="Georgia" pitchFamily="18" charset="0"/>
              </a:rPr>
              <a:t> </a:t>
            </a:r>
          </a:p>
          <a:p>
            <a:r>
              <a:rPr lang="en-US" sz="1500" cap="none" dirty="0">
                <a:latin typeface="Georgia" pitchFamily="18" charset="0"/>
              </a:rPr>
              <a:t>(949)497-0327 office (part-time)	(949)677-0327 cell</a:t>
            </a:r>
          </a:p>
        </p:txBody>
      </p:sp>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1"/>
            <a:ext cx="1066800" cy="1065640"/>
          </a:xfrm>
          <a:prstGeom prst="rect">
            <a:avLst/>
          </a:prstGeom>
          <a:noFill/>
          <a:ln>
            <a:noFill/>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910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75" y="2330905"/>
            <a:ext cx="7886700" cy="1325563"/>
          </a:xfrm>
        </p:spPr>
        <p:txBody>
          <a:bodyPr>
            <a:normAutofit fontScale="90000"/>
          </a:bodyPr>
          <a:lstStyle/>
          <a:p>
            <a:pPr marL="342900" marR="0" lvl="0" indent="-342900" algn="ctr">
              <a:lnSpc>
                <a:spcPct val="107000"/>
              </a:lnSpc>
              <a:spcBef>
                <a:spcPts val="0"/>
              </a:spcBef>
              <a:spcAft>
                <a:spcPts val="0"/>
              </a:spcAft>
            </a:pPr>
            <a:r>
              <a:rPr lang="en-US" sz="3600" b="1" dirty="0">
                <a:latin typeface="Calibri" panose="020F0502020204030204" pitchFamily="34" charset="0"/>
                <a:ea typeface="Calibri" panose="020F0502020204030204" pitchFamily="34" charset="0"/>
                <a:cs typeface="Times New Roman" panose="02020603050405020304" pitchFamily="18" charset="0"/>
              </a:rPr>
              <a:t>Economic Update </a:t>
            </a: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Calibri" panose="020F0502020204030204" pitchFamily="34" charset="0"/>
                <a:ea typeface="Calibri" panose="020F0502020204030204" pitchFamily="34" charset="0"/>
                <a:cs typeface="Times New Roman" panose="02020603050405020304" pitchFamily="18" charset="0"/>
              </a:rPr>
              <a:t>Bill Blackwill, Managing Director</a:t>
            </a: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Calibri" panose="020F0502020204030204" pitchFamily="34" charset="0"/>
                <a:ea typeface="Calibri" panose="020F0502020204030204" pitchFamily="34" charset="0"/>
                <a:cs typeface="Times New Roman" panose="02020603050405020304" pitchFamily="18" charset="0"/>
              </a:rPr>
              <a:t>Stifel Investment Services</a:t>
            </a:r>
            <a:br>
              <a:rPr lang="en-US" sz="3600" b="1" dirty="0">
                <a:latin typeface="Calibri" panose="020F0502020204030204" pitchFamily="34" charset="0"/>
                <a:ea typeface="Calibri" panose="020F0502020204030204" pitchFamily="34" charset="0"/>
                <a:cs typeface="Times New Roman" panose="02020603050405020304" pitchFamily="18" charset="0"/>
              </a:rPr>
            </a:br>
            <a:br>
              <a:rPr lang="en-US"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4" name="Footer Placeholder 3"/>
          <p:cNvSpPr>
            <a:spLocks noGrp="1"/>
          </p:cNvSpPr>
          <p:nvPr>
            <p:ph type="ftr" sz="quarter" idx="11"/>
          </p:nvPr>
        </p:nvSpPr>
        <p:spPr/>
        <p:txBody>
          <a:bodyPr/>
          <a:lstStyle/>
          <a:p>
            <a:r>
              <a:rPr lang="en-US" dirty="0"/>
              <a:t>City of Laguna Beach - Investment Status Report </a:t>
            </a:r>
          </a:p>
        </p:txBody>
      </p:sp>
      <p:sp>
        <p:nvSpPr>
          <p:cNvPr id="7" name="Date Placeholder 6"/>
          <p:cNvSpPr>
            <a:spLocks noGrp="1"/>
          </p:cNvSpPr>
          <p:nvPr>
            <p:ph type="dt" sz="half" idx="10"/>
          </p:nvPr>
        </p:nvSpPr>
        <p:spPr/>
        <p:txBody>
          <a:bodyPr/>
          <a:lstStyle/>
          <a:p>
            <a:fld id="{8CF4C802-A749-4531-B16A-FA5B03DD92DD}" type="datetime1">
              <a:rPr lang="en-US" smtClean="0"/>
              <a:t>11/23/2021</a:t>
            </a:fld>
            <a:endParaRPr lang="en-US" dirty="0"/>
          </a:p>
        </p:txBody>
      </p:sp>
      <p:sp>
        <p:nvSpPr>
          <p:cNvPr id="8" name="Slide Number Placeholder 7"/>
          <p:cNvSpPr>
            <a:spLocks noGrp="1"/>
          </p:cNvSpPr>
          <p:nvPr>
            <p:ph type="sldNum" sz="quarter" idx="12"/>
          </p:nvPr>
        </p:nvSpPr>
        <p:spPr/>
        <p:txBody>
          <a:bodyPr/>
          <a:lstStyle/>
          <a:p>
            <a:fld id="{0241204F-F358-4924-AA12-F711B0C312C8}" type="slidenum">
              <a:rPr lang="en-US" smtClean="0"/>
              <a:pPr/>
              <a:t>3</a:t>
            </a:fld>
            <a:endParaRPr lang="en-US" dirty="0"/>
          </a:p>
        </p:txBody>
      </p:sp>
    </p:spTree>
    <p:extLst>
      <p:ext uri="{BB962C8B-B14F-4D97-AF65-F5344CB8AC3E}">
        <p14:creationId xmlns:p14="http://schemas.microsoft.com/office/powerpoint/2010/main" val="286792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a:t>
            </a:r>
          </a:p>
        </p:txBody>
      </p:sp>
      <p:sp>
        <p:nvSpPr>
          <p:cNvPr id="3" name="Content Placeholder 2"/>
          <p:cNvSpPr>
            <a:spLocks noGrp="1"/>
          </p:cNvSpPr>
          <p:nvPr>
            <p:ph idx="1"/>
          </p:nvPr>
        </p:nvSpPr>
        <p:spPr/>
        <p:txBody>
          <a:bodyPr/>
          <a:lstStyle/>
          <a:p>
            <a:r>
              <a:rPr lang="en-US" dirty="0"/>
              <a:t>Letting Inflation run hot </a:t>
            </a:r>
          </a:p>
          <a:p>
            <a:r>
              <a:rPr lang="en-US" dirty="0"/>
              <a:t>Will it be transitory or not?</a:t>
            </a:r>
          </a:p>
          <a:p>
            <a:r>
              <a:rPr lang="en-US" dirty="0"/>
              <a:t>They have begun to taper asset purchases</a:t>
            </a:r>
          </a:p>
          <a:p>
            <a:r>
              <a:rPr lang="en-US" dirty="0"/>
              <a:t>They have said they are likely to raise rates in 2022</a:t>
            </a:r>
          </a:p>
        </p:txBody>
      </p:sp>
      <p:sp>
        <p:nvSpPr>
          <p:cNvPr id="4" name="Date Placeholder 3"/>
          <p:cNvSpPr>
            <a:spLocks noGrp="1"/>
          </p:cNvSpPr>
          <p:nvPr>
            <p:ph type="dt" sz="half" idx="10"/>
          </p:nvPr>
        </p:nvSpPr>
        <p:spPr/>
        <p:txBody>
          <a:bodyPr/>
          <a:lstStyle/>
          <a:p>
            <a:fld id="{30E1D6BD-4F43-47DD-B86C-396EA6FCADCE}"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4</a:t>
            </a:fld>
            <a:endParaRPr lang="en-US" dirty="0"/>
          </a:p>
        </p:txBody>
      </p:sp>
    </p:spTree>
    <p:extLst>
      <p:ext uri="{BB962C8B-B14F-4D97-AF65-F5344CB8AC3E}">
        <p14:creationId xmlns:p14="http://schemas.microsoft.com/office/powerpoint/2010/main" val="94068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Rates and Market Information</a:t>
            </a:r>
            <a:br>
              <a:rPr lang="en-US" dirty="0"/>
            </a:br>
            <a:endParaRPr lang="en-US" dirty="0"/>
          </a:p>
        </p:txBody>
      </p:sp>
      <p:sp>
        <p:nvSpPr>
          <p:cNvPr id="3" name="Date Placeholder 2"/>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p:cNvSpPr>
            <a:spLocks noGrp="1"/>
          </p:cNvSpPr>
          <p:nvPr>
            <p:ph type="ftr" sz="quarter" idx="11"/>
          </p:nvPr>
        </p:nvSpPr>
        <p:spPr/>
        <p:txBody>
          <a:bodyPr/>
          <a:lstStyle/>
          <a:p>
            <a:r>
              <a:rPr lang="en-US"/>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5</a:t>
            </a:fld>
            <a:endParaRPr lang="en-US" dirty="0"/>
          </a:p>
        </p:txBody>
      </p:sp>
      <p:pic>
        <p:nvPicPr>
          <p:cNvPr id="6" name="Picture 5"/>
          <p:cNvPicPr>
            <a:picLocks noChangeAspect="1"/>
          </p:cNvPicPr>
          <p:nvPr/>
        </p:nvPicPr>
        <p:blipFill>
          <a:blip r:embed="rId2"/>
          <a:stretch>
            <a:fillRect/>
          </a:stretch>
        </p:blipFill>
        <p:spPr>
          <a:xfrm>
            <a:off x="762000" y="1599408"/>
            <a:ext cx="7010400" cy="4848224"/>
          </a:xfrm>
          <a:prstGeom prst="rect">
            <a:avLst/>
          </a:prstGeom>
        </p:spPr>
      </p:pic>
    </p:spTree>
    <p:extLst>
      <p:ext uri="{BB962C8B-B14F-4D97-AF65-F5344CB8AC3E}">
        <p14:creationId xmlns:p14="http://schemas.microsoft.com/office/powerpoint/2010/main" val="109987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Yield Curve Now vs 1yr ago</a:t>
            </a:r>
          </a:p>
        </p:txBody>
      </p:sp>
      <p:sp>
        <p:nvSpPr>
          <p:cNvPr id="3" name="Date Placeholder 2"/>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p:cNvSpPr>
            <a:spLocks noGrp="1"/>
          </p:cNvSpPr>
          <p:nvPr>
            <p:ph type="ftr" sz="quarter" idx="11"/>
          </p:nvPr>
        </p:nvSpPr>
        <p:spPr/>
        <p:txBody>
          <a:bodyPr/>
          <a:lstStyle/>
          <a:p>
            <a:r>
              <a:rPr lang="en-US"/>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6</a:t>
            </a:fld>
            <a:endParaRPr lang="en-US" dirty="0"/>
          </a:p>
        </p:txBody>
      </p:sp>
      <p:pic>
        <p:nvPicPr>
          <p:cNvPr id="6" name="Picture 5"/>
          <p:cNvPicPr>
            <a:picLocks noChangeAspect="1"/>
          </p:cNvPicPr>
          <p:nvPr/>
        </p:nvPicPr>
        <p:blipFill>
          <a:blip r:embed="rId2"/>
          <a:stretch>
            <a:fillRect/>
          </a:stretch>
        </p:blipFill>
        <p:spPr>
          <a:xfrm>
            <a:off x="1013916" y="1219200"/>
            <a:ext cx="7116168" cy="4915586"/>
          </a:xfrm>
          <a:prstGeom prst="rect">
            <a:avLst/>
          </a:prstGeom>
        </p:spPr>
      </p:pic>
    </p:spTree>
    <p:extLst>
      <p:ext uri="{BB962C8B-B14F-4D97-AF65-F5344CB8AC3E}">
        <p14:creationId xmlns:p14="http://schemas.microsoft.com/office/powerpoint/2010/main" val="283646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to Ask</a:t>
            </a:r>
            <a:br>
              <a:rPr lang="en-US" dirty="0"/>
            </a:br>
            <a:endParaRPr lang="en-US" dirty="0"/>
          </a:p>
        </p:txBody>
      </p:sp>
      <p:sp>
        <p:nvSpPr>
          <p:cNvPr id="3" name="Content Placeholder 2"/>
          <p:cNvSpPr>
            <a:spLocks noGrp="1"/>
          </p:cNvSpPr>
          <p:nvPr>
            <p:ph idx="1"/>
          </p:nvPr>
        </p:nvSpPr>
        <p:spPr/>
        <p:txBody>
          <a:bodyPr/>
          <a:lstStyle/>
          <a:p>
            <a:r>
              <a:rPr lang="en-US" dirty="0"/>
              <a:t>Will the Economic Recovery Continue?</a:t>
            </a:r>
          </a:p>
          <a:p>
            <a:r>
              <a:rPr lang="en-US" dirty="0"/>
              <a:t>What will happen with </a:t>
            </a:r>
            <a:r>
              <a:rPr lang="en-US" dirty="0" err="1"/>
              <a:t>Covid</a:t>
            </a:r>
            <a:r>
              <a:rPr lang="en-US" dirty="0"/>
              <a:t>?</a:t>
            </a:r>
          </a:p>
          <a:p>
            <a:r>
              <a:rPr lang="en-US" dirty="0"/>
              <a:t>Will Inflation be transitory?</a:t>
            </a:r>
          </a:p>
          <a:p>
            <a:r>
              <a:rPr lang="en-US" dirty="0"/>
              <a:t>Will supply chain issues improve?</a:t>
            </a:r>
          </a:p>
          <a:p>
            <a:r>
              <a:rPr lang="en-US" dirty="0"/>
              <a:t>Will people go back to work?</a:t>
            </a:r>
          </a:p>
          <a:p>
            <a:pPr marL="0" indent="0">
              <a:buNone/>
            </a:pPr>
            <a:endParaRPr lang="en-US" dirty="0"/>
          </a:p>
        </p:txBody>
      </p:sp>
      <p:sp>
        <p:nvSpPr>
          <p:cNvPr id="4" name="Date Placeholder 3"/>
          <p:cNvSpPr>
            <a:spLocks noGrp="1"/>
          </p:cNvSpPr>
          <p:nvPr>
            <p:ph type="dt" sz="half" idx="10"/>
          </p:nvPr>
        </p:nvSpPr>
        <p:spPr/>
        <p:txBody>
          <a:bodyPr/>
          <a:lstStyle/>
          <a:p>
            <a:fld id="{30E1D6BD-4F43-47DD-B86C-396EA6FCADCE}"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7</a:t>
            </a:fld>
            <a:endParaRPr lang="en-US" dirty="0"/>
          </a:p>
        </p:txBody>
      </p:sp>
    </p:spTree>
    <p:extLst>
      <p:ext uri="{BB962C8B-B14F-4D97-AF65-F5344CB8AC3E}">
        <p14:creationId xmlns:p14="http://schemas.microsoft.com/office/powerpoint/2010/main" val="308021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Stifel’s</a:t>
            </a:r>
            <a:r>
              <a:rPr lang="en-US" dirty="0"/>
              <a:t> Forecast</a:t>
            </a:r>
          </a:p>
        </p:txBody>
      </p:sp>
      <p:sp>
        <p:nvSpPr>
          <p:cNvPr id="3" name="Content Placeholder 2"/>
          <p:cNvSpPr>
            <a:spLocks noGrp="1"/>
          </p:cNvSpPr>
          <p:nvPr>
            <p:ph idx="1"/>
          </p:nvPr>
        </p:nvSpPr>
        <p:spPr/>
        <p:txBody>
          <a:bodyPr/>
          <a:lstStyle/>
          <a:p>
            <a:r>
              <a:rPr lang="en-US" dirty="0"/>
              <a:t>We expect higher short-term rates</a:t>
            </a:r>
          </a:p>
          <a:p>
            <a:r>
              <a:rPr lang="en-US" dirty="0"/>
              <a:t>We expect the 2yr Treasury to be 0.95 by the end of 2022 but we only expect the 10yr Treasury to be 1.75</a:t>
            </a:r>
          </a:p>
          <a:p>
            <a:r>
              <a:rPr lang="en-US" dirty="0"/>
              <a:t>They are currently 0.61 and 1.66</a:t>
            </a:r>
          </a:p>
          <a:p>
            <a:r>
              <a:rPr lang="en-US" dirty="0"/>
              <a:t>Our Strategist has concerns over just how transitory inflation will be</a:t>
            </a:r>
          </a:p>
          <a:p>
            <a:pPr marL="0" indent="0">
              <a:buNone/>
            </a:pPr>
            <a:endParaRPr lang="en-US" dirty="0"/>
          </a:p>
        </p:txBody>
      </p:sp>
      <p:sp>
        <p:nvSpPr>
          <p:cNvPr id="4" name="Date Placeholder 3"/>
          <p:cNvSpPr>
            <a:spLocks noGrp="1"/>
          </p:cNvSpPr>
          <p:nvPr>
            <p:ph type="dt" sz="half" idx="10"/>
          </p:nvPr>
        </p:nvSpPr>
        <p:spPr/>
        <p:txBody>
          <a:bodyPr/>
          <a:lstStyle/>
          <a:p>
            <a:fld id="{30E1D6BD-4F43-47DD-B86C-396EA6FCADCE}" type="datetime1">
              <a:rPr lang="en-US" smtClean="0"/>
              <a:t>11/23/2021</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8</a:t>
            </a:fld>
            <a:endParaRPr lang="en-US" dirty="0"/>
          </a:p>
        </p:txBody>
      </p:sp>
    </p:spTree>
    <p:extLst>
      <p:ext uri="{BB962C8B-B14F-4D97-AF65-F5344CB8AC3E}">
        <p14:creationId xmlns:p14="http://schemas.microsoft.com/office/powerpoint/2010/main" val="170580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and Rate Forecast</a:t>
            </a:r>
          </a:p>
        </p:txBody>
      </p:sp>
      <p:sp>
        <p:nvSpPr>
          <p:cNvPr id="3" name="Date Placeholder 2"/>
          <p:cNvSpPr>
            <a:spLocks noGrp="1"/>
          </p:cNvSpPr>
          <p:nvPr>
            <p:ph type="dt" sz="half" idx="10"/>
          </p:nvPr>
        </p:nvSpPr>
        <p:spPr/>
        <p:txBody>
          <a:bodyPr/>
          <a:lstStyle/>
          <a:p>
            <a:fld id="{AF3DA7B1-D054-4F97-823F-B0910FAFA5D4}" type="datetime1">
              <a:rPr lang="en-US" smtClean="0"/>
              <a:t>11/23/2021</a:t>
            </a:fld>
            <a:endParaRPr lang="en-US" dirty="0"/>
          </a:p>
        </p:txBody>
      </p:sp>
      <p:sp>
        <p:nvSpPr>
          <p:cNvPr id="4" name="Footer Placeholder 3"/>
          <p:cNvSpPr>
            <a:spLocks noGrp="1"/>
          </p:cNvSpPr>
          <p:nvPr>
            <p:ph type="ftr" sz="quarter" idx="11"/>
          </p:nvPr>
        </p:nvSpPr>
        <p:spPr/>
        <p:txBody>
          <a:bodyPr/>
          <a:lstStyle/>
          <a:p>
            <a:r>
              <a:rPr lang="en-US"/>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990600" y="1463222"/>
            <a:ext cx="6867525" cy="4876800"/>
          </a:xfrm>
          <a:prstGeom prst="rect">
            <a:avLst/>
          </a:prstGeom>
        </p:spPr>
      </p:pic>
    </p:spTree>
    <p:extLst>
      <p:ext uri="{BB962C8B-B14F-4D97-AF65-F5344CB8AC3E}">
        <p14:creationId xmlns:p14="http://schemas.microsoft.com/office/powerpoint/2010/main" val="389721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6568</TotalTime>
  <Words>847</Words>
  <Application>Microsoft Office PowerPoint</Application>
  <PresentationFormat>On-screen Show (4:3)</PresentationFormat>
  <Paragraphs>141</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Georgia</vt:lpstr>
      <vt:lpstr>Office Theme</vt:lpstr>
      <vt:lpstr>City of Laguna Beach Investment Status Report With Guest Financial Expert Bill Blackwill, Managing Director Stifel Investment Services</vt:lpstr>
      <vt:lpstr>City of Laguna Beach Investment Status Report September 30, 2021 With Guest Financial Expert Bill Blackwill, Managing Director Stifel Investment Services</vt:lpstr>
      <vt:lpstr>Economic Update  Bill Blackwill, Managing Director Stifel Investment Services  </vt:lpstr>
      <vt:lpstr>The Fed</vt:lpstr>
      <vt:lpstr>Current Rates and Market Information </vt:lpstr>
      <vt:lpstr>Yield Curve Now vs 1yr ago</vt:lpstr>
      <vt:lpstr>Questions to Ask </vt:lpstr>
      <vt:lpstr>Stifel’s Forecast</vt:lpstr>
      <vt:lpstr>Economic and Rate Forecast</vt:lpstr>
      <vt:lpstr>Laguna Beach Portfolio Update Emerging from Investing During the Pandemic </vt:lpstr>
      <vt:lpstr>City of Laguna Beach 2021 Investment Strategy and Policy Discussion</vt:lpstr>
      <vt:lpstr>City of Laguna Beach 2022 Investment Strategy and Policy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Laguna Beach  INVESTMENT REPORT</dc:title>
  <dc:creator>Laura Parisi</dc:creator>
  <cp:lastModifiedBy>Parisi, Laura CT</cp:lastModifiedBy>
  <cp:revision>660</cp:revision>
  <cp:lastPrinted>2021-11-23T19:44:22Z</cp:lastPrinted>
  <dcterms:created xsi:type="dcterms:W3CDTF">2011-07-13T18:26:31Z</dcterms:created>
  <dcterms:modified xsi:type="dcterms:W3CDTF">2021-11-23T21:14:59Z</dcterms:modified>
</cp:coreProperties>
</file>