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0"/>
  </p:notesMasterIdLst>
  <p:sldIdLst>
    <p:sldId id="278" r:id="rId2"/>
    <p:sldId id="337" r:id="rId3"/>
    <p:sldId id="348" r:id="rId4"/>
    <p:sldId id="338" r:id="rId5"/>
    <p:sldId id="344" r:id="rId6"/>
    <p:sldId id="345" r:id="rId7"/>
    <p:sldId id="346" r:id="rId8"/>
    <p:sldId id="347" r:id="rId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432C681-4374-4E2E-BF10-12A85C5F870B}">
          <p14:sldIdLst>
            <p14:sldId id="278"/>
            <p14:sldId id="337"/>
            <p14:sldId id="348"/>
            <p14:sldId id="338"/>
            <p14:sldId id="344"/>
            <p14:sldId id="345"/>
            <p14:sldId id="346"/>
            <p14:sldId id="347"/>
          </p14:sldIdLst>
        </p14:section>
        <p14:section name="Untitled Section" id="{C37CD21D-0D46-43E0-BC5B-BD193A37922B}">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ura Parisi" initials="LP" lastIdx="0" clrIdx="0"/>
  <p:cmAuthor id="1" name="Parisi, Laura CT" initials="PLC"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122" autoAdjust="0"/>
    <p:restoredTop sz="85899" autoAdjust="0"/>
  </p:normalViewPr>
  <p:slideViewPr>
    <p:cSldViewPr>
      <p:cViewPr varScale="1">
        <p:scale>
          <a:sx n="162" d="100"/>
          <a:sy n="162" d="100"/>
        </p:scale>
        <p:origin x="1662"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169920" cy="480060"/>
          </a:xfrm>
          <a:prstGeom prst="rect">
            <a:avLst/>
          </a:prstGeom>
        </p:spPr>
        <p:txBody>
          <a:bodyPr vert="horz" lIns="96183" tIns="48093" rIns="96183" bIns="48093" rtlCol="0"/>
          <a:lstStyle>
            <a:lvl1pPr algn="l">
              <a:defRPr sz="1200"/>
            </a:lvl1pPr>
          </a:lstStyle>
          <a:p>
            <a:endParaRPr lang="en-US" dirty="0"/>
          </a:p>
        </p:txBody>
      </p:sp>
      <p:sp>
        <p:nvSpPr>
          <p:cNvPr id="3" name="Date Placeholder 2"/>
          <p:cNvSpPr>
            <a:spLocks noGrp="1"/>
          </p:cNvSpPr>
          <p:nvPr>
            <p:ph type="dt" idx="1"/>
          </p:nvPr>
        </p:nvSpPr>
        <p:spPr>
          <a:xfrm>
            <a:off x="4143590" y="3"/>
            <a:ext cx="3169920" cy="480060"/>
          </a:xfrm>
          <a:prstGeom prst="rect">
            <a:avLst/>
          </a:prstGeom>
        </p:spPr>
        <p:txBody>
          <a:bodyPr vert="horz" lIns="96183" tIns="48093" rIns="96183" bIns="48093" rtlCol="0"/>
          <a:lstStyle>
            <a:lvl1pPr algn="r">
              <a:defRPr sz="1200"/>
            </a:lvl1pPr>
          </a:lstStyle>
          <a:p>
            <a:fld id="{A27CC81A-C9D2-41B4-AFE1-F0E84FD65EF0}" type="datetimeFigureOut">
              <a:rPr lang="en-US" smtClean="0"/>
              <a:pPr/>
              <a:t>3/11/2020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183" tIns="48093" rIns="96183" bIns="48093"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183" tIns="48093" rIns="96183" bIns="4809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183" tIns="48093" rIns="96183" bIns="48093"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90" y="9119475"/>
            <a:ext cx="3169920" cy="480060"/>
          </a:xfrm>
          <a:prstGeom prst="rect">
            <a:avLst/>
          </a:prstGeom>
        </p:spPr>
        <p:txBody>
          <a:bodyPr vert="horz" lIns="96183" tIns="48093" rIns="96183" bIns="48093" rtlCol="0" anchor="b"/>
          <a:lstStyle>
            <a:lvl1pPr algn="r">
              <a:defRPr sz="1200"/>
            </a:lvl1pPr>
          </a:lstStyle>
          <a:p>
            <a:fld id="{DBAD221C-85C1-428B-807E-8004FA918483}" type="slidenum">
              <a:rPr lang="en-US" smtClean="0"/>
              <a:pPr/>
              <a:t>‹#›</a:t>
            </a:fld>
            <a:endParaRPr lang="en-US" dirty="0"/>
          </a:p>
        </p:txBody>
      </p:sp>
    </p:spTree>
    <p:extLst>
      <p:ext uri="{BB962C8B-B14F-4D97-AF65-F5344CB8AC3E}">
        <p14:creationId xmlns:p14="http://schemas.microsoft.com/office/powerpoint/2010/main" val="1899958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AD221C-85C1-428B-807E-8004FA918483}" type="slidenum">
              <a:rPr lang="en-US" smtClean="0"/>
              <a:pPr/>
              <a:t>1</a:t>
            </a:fld>
            <a:endParaRPr lang="en-US" dirty="0"/>
          </a:p>
        </p:txBody>
      </p:sp>
    </p:spTree>
    <p:extLst>
      <p:ext uri="{BB962C8B-B14F-4D97-AF65-F5344CB8AC3E}">
        <p14:creationId xmlns:p14="http://schemas.microsoft.com/office/powerpoint/2010/main" val="2465850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E7DDB015-DFF6-4F1A-A6E3-592B31ACD9D2}" type="datetime1">
              <a:rPr lang="en-US" smtClean="0"/>
              <a:t>3/11/2020</a:t>
            </a:fld>
            <a:endParaRPr lang="en-US" dirty="0"/>
          </a:p>
        </p:txBody>
      </p:sp>
      <p:sp>
        <p:nvSpPr>
          <p:cNvPr id="5" name="Footer Placeholder 4"/>
          <p:cNvSpPr>
            <a:spLocks noGrp="1"/>
          </p:cNvSpPr>
          <p:nvPr>
            <p:ph type="ftr" sz="quarter" idx="11"/>
          </p:nvPr>
        </p:nvSpPr>
        <p:spPr/>
        <p:txBody>
          <a:bodyPr/>
          <a:lstStyle/>
          <a:p>
            <a:r>
              <a:rPr lang="en-US" dirty="0"/>
              <a:t>City of Laguna Beach - Investment Status Report </a:t>
            </a:r>
          </a:p>
        </p:txBody>
      </p:sp>
      <p:sp>
        <p:nvSpPr>
          <p:cNvPr id="6" name="Slide Number Placeholder 5"/>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3755776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9C03CC-6C75-4ABC-96FC-A35C33A6CB63}" type="datetime1">
              <a:rPr lang="en-US" smtClean="0"/>
              <a:t>3/11/2020</a:t>
            </a:fld>
            <a:endParaRPr lang="en-US" dirty="0"/>
          </a:p>
        </p:txBody>
      </p:sp>
      <p:sp>
        <p:nvSpPr>
          <p:cNvPr id="5" name="Footer Placeholder 4"/>
          <p:cNvSpPr>
            <a:spLocks noGrp="1"/>
          </p:cNvSpPr>
          <p:nvPr>
            <p:ph type="ftr" sz="quarter" idx="11"/>
          </p:nvPr>
        </p:nvSpPr>
        <p:spPr/>
        <p:txBody>
          <a:bodyPr/>
          <a:lstStyle/>
          <a:p>
            <a:r>
              <a:rPr lang="en-US" dirty="0"/>
              <a:t>City of Laguna Beach - Investment Status Report </a:t>
            </a:r>
          </a:p>
        </p:txBody>
      </p:sp>
      <p:sp>
        <p:nvSpPr>
          <p:cNvPr id="6" name="Slide Number Placeholder 5"/>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3780899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C83261-74A1-4D72-8D9A-343F9899AF02}" type="datetime1">
              <a:rPr lang="en-US" smtClean="0"/>
              <a:t>3/11/2020</a:t>
            </a:fld>
            <a:endParaRPr lang="en-US" dirty="0"/>
          </a:p>
        </p:txBody>
      </p:sp>
      <p:sp>
        <p:nvSpPr>
          <p:cNvPr id="5" name="Footer Placeholder 4"/>
          <p:cNvSpPr>
            <a:spLocks noGrp="1"/>
          </p:cNvSpPr>
          <p:nvPr>
            <p:ph type="ftr" sz="quarter" idx="11"/>
          </p:nvPr>
        </p:nvSpPr>
        <p:spPr/>
        <p:txBody>
          <a:bodyPr/>
          <a:lstStyle/>
          <a:p>
            <a:r>
              <a:rPr lang="en-US" dirty="0"/>
              <a:t>City of Laguna Beach - Investment Status Report </a:t>
            </a:r>
          </a:p>
        </p:txBody>
      </p:sp>
      <p:sp>
        <p:nvSpPr>
          <p:cNvPr id="6" name="Slide Number Placeholder 5"/>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2172037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E1D6BD-4F43-47DD-B86C-396EA6FCADCE}" type="datetime1">
              <a:rPr lang="en-US" smtClean="0"/>
              <a:t>3/11/2020</a:t>
            </a:fld>
            <a:endParaRPr lang="en-US" dirty="0"/>
          </a:p>
        </p:txBody>
      </p:sp>
      <p:sp>
        <p:nvSpPr>
          <p:cNvPr id="5" name="Footer Placeholder 4"/>
          <p:cNvSpPr>
            <a:spLocks noGrp="1"/>
          </p:cNvSpPr>
          <p:nvPr>
            <p:ph type="ftr" sz="quarter" idx="11"/>
          </p:nvPr>
        </p:nvSpPr>
        <p:spPr/>
        <p:txBody>
          <a:bodyPr/>
          <a:lstStyle/>
          <a:p>
            <a:r>
              <a:rPr lang="en-US" dirty="0"/>
              <a:t>City of Laguna Beach - Investment Status Report </a:t>
            </a:r>
          </a:p>
        </p:txBody>
      </p:sp>
      <p:sp>
        <p:nvSpPr>
          <p:cNvPr id="6" name="Slide Number Placeholder 5"/>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2156803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D89108-66E4-4F44-AA6C-CD75B9CB8934}" type="datetime1">
              <a:rPr lang="en-US" smtClean="0"/>
              <a:t>3/11/2020</a:t>
            </a:fld>
            <a:endParaRPr lang="en-US" dirty="0"/>
          </a:p>
        </p:txBody>
      </p:sp>
      <p:sp>
        <p:nvSpPr>
          <p:cNvPr id="5" name="Footer Placeholder 4"/>
          <p:cNvSpPr>
            <a:spLocks noGrp="1"/>
          </p:cNvSpPr>
          <p:nvPr>
            <p:ph type="ftr" sz="quarter" idx="11"/>
          </p:nvPr>
        </p:nvSpPr>
        <p:spPr/>
        <p:txBody>
          <a:bodyPr/>
          <a:lstStyle/>
          <a:p>
            <a:r>
              <a:rPr lang="en-US" dirty="0"/>
              <a:t>City of Laguna Beach - Investment Status Report </a:t>
            </a:r>
          </a:p>
        </p:txBody>
      </p:sp>
      <p:sp>
        <p:nvSpPr>
          <p:cNvPr id="6" name="Slide Number Placeholder 5"/>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818505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EA2758-134D-47FE-B478-D2C79086EF07}" type="datetime1">
              <a:rPr lang="en-US" smtClean="0"/>
              <a:t>3/11/2020</a:t>
            </a:fld>
            <a:endParaRPr lang="en-US" dirty="0"/>
          </a:p>
        </p:txBody>
      </p:sp>
      <p:sp>
        <p:nvSpPr>
          <p:cNvPr id="6" name="Footer Placeholder 5"/>
          <p:cNvSpPr>
            <a:spLocks noGrp="1"/>
          </p:cNvSpPr>
          <p:nvPr>
            <p:ph type="ftr" sz="quarter" idx="11"/>
          </p:nvPr>
        </p:nvSpPr>
        <p:spPr/>
        <p:txBody>
          <a:bodyPr/>
          <a:lstStyle/>
          <a:p>
            <a:r>
              <a:rPr lang="en-US" dirty="0"/>
              <a:t>City of Laguna Beach - Investment Status Report </a:t>
            </a:r>
          </a:p>
        </p:txBody>
      </p:sp>
      <p:sp>
        <p:nvSpPr>
          <p:cNvPr id="7" name="Slide Number Placeholder 6"/>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715094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05F52A-793A-4DF3-9BD9-E03E0F6FDC71}" type="datetime1">
              <a:rPr lang="en-US" smtClean="0"/>
              <a:t>3/11/2020</a:t>
            </a:fld>
            <a:endParaRPr lang="en-US" dirty="0"/>
          </a:p>
        </p:txBody>
      </p:sp>
      <p:sp>
        <p:nvSpPr>
          <p:cNvPr id="8" name="Footer Placeholder 7"/>
          <p:cNvSpPr>
            <a:spLocks noGrp="1"/>
          </p:cNvSpPr>
          <p:nvPr>
            <p:ph type="ftr" sz="quarter" idx="11"/>
          </p:nvPr>
        </p:nvSpPr>
        <p:spPr/>
        <p:txBody>
          <a:bodyPr/>
          <a:lstStyle/>
          <a:p>
            <a:r>
              <a:rPr lang="en-US" dirty="0"/>
              <a:t>City of Laguna Beach - Investment Status Report </a:t>
            </a:r>
          </a:p>
        </p:txBody>
      </p:sp>
      <p:sp>
        <p:nvSpPr>
          <p:cNvPr id="9" name="Slide Number Placeholder 8"/>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373825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F3DA7B1-D054-4F97-823F-B0910FAFA5D4}" type="datetime1">
              <a:rPr lang="en-US" smtClean="0"/>
              <a:t>3/11/2020</a:t>
            </a:fld>
            <a:endParaRPr lang="en-US" dirty="0"/>
          </a:p>
        </p:txBody>
      </p:sp>
      <p:sp>
        <p:nvSpPr>
          <p:cNvPr id="4" name="Footer Placeholder 3"/>
          <p:cNvSpPr>
            <a:spLocks noGrp="1"/>
          </p:cNvSpPr>
          <p:nvPr>
            <p:ph type="ftr" sz="quarter" idx="11"/>
          </p:nvPr>
        </p:nvSpPr>
        <p:spPr/>
        <p:txBody>
          <a:bodyPr/>
          <a:lstStyle/>
          <a:p>
            <a:r>
              <a:rPr lang="en-US" dirty="0"/>
              <a:t>City of Laguna Beach - Investment Status Report </a:t>
            </a:r>
          </a:p>
        </p:txBody>
      </p:sp>
      <p:sp>
        <p:nvSpPr>
          <p:cNvPr id="5" name="Slide Number Placeholder 4"/>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2656071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F32CC-9E90-46F5-BCB1-925AE7803263}" type="datetime1">
              <a:rPr lang="en-US" smtClean="0"/>
              <a:t>3/11/2020</a:t>
            </a:fld>
            <a:endParaRPr lang="en-US" dirty="0"/>
          </a:p>
        </p:txBody>
      </p:sp>
      <p:sp>
        <p:nvSpPr>
          <p:cNvPr id="3" name="Footer Placeholder 2"/>
          <p:cNvSpPr>
            <a:spLocks noGrp="1"/>
          </p:cNvSpPr>
          <p:nvPr>
            <p:ph type="ftr" sz="quarter" idx="11"/>
          </p:nvPr>
        </p:nvSpPr>
        <p:spPr/>
        <p:txBody>
          <a:bodyPr/>
          <a:lstStyle/>
          <a:p>
            <a:r>
              <a:rPr lang="en-US" dirty="0"/>
              <a:t>City of Laguna Beach - Investment Status Report </a:t>
            </a:r>
          </a:p>
        </p:txBody>
      </p:sp>
      <p:sp>
        <p:nvSpPr>
          <p:cNvPr id="4" name="Slide Number Placeholder 3"/>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2299276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C165417-A72B-442B-9D83-7BD2CE7E80BD}" type="datetime1">
              <a:rPr lang="en-US" smtClean="0"/>
              <a:t>3/11/2020</a:t>
            </a:fld>
            <a:endParaRPr lang="en-US" dirty="0"/>
          </a:p>
        </p:txBody>
      </p:sp>
      <p:sp>
        <p:nvSpPr>
          <p:cNvPr id="6" name="Footer Placeholder 5"/>
          <p:cNvSpPr>
            <a:spLocks noGrp="1"/>
          </p:cNvSpPr>
          <p:nvPr>
            <p:ph type="ftr" sz="quarter" idx="11"/>
          </p:nvPr>
        </p:nvSpPr>
        <p:spPr/>
        <p:txBody>
          <a:bodyPr/>
          <a:lstStyle/>
          <a:p>
            <a:r>
              <a:rPr lang="en-US" dirty="0"/>
              <a:t>City of Laguna Beach - Investment Status Report </a:t>
            </a:r>
          </a:p>
        </p:txBody>
      </p:sp>
      <p:sp>
        <p:nvSpPr>
          <p:cNvPr id="7" name="Slide Number Placeholder 6"/>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3614567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9097E32-0B1E-48E7-8137-616B78E4DD00}" type="datetime1">
              <a:rPr lang="en-US" smtClean="0"/>
              <a:t>3/11/2020</a:t>
            </a:fld>
            <a:endParaRPr lang="en-US" dirty="0"/>
          </a:p>
        </p:txBody>
      </p:sp>
      <p:sp>
        <p:nvSpPr>
          <p:cNvPr id="6" name="Footer Placeholder 5"/>
          <p:cNvSpPr>
            <a:spLocks noGrp="1"/>
          </p:cNvSpPr>
          <p:nvPr>
            <p:ph type="ftr" sz="quarter" idx="11"/>
          </p:nvPr>
        </p:nvSpPr>
        <p:spPr/>
        <p:txBody>
          <a:bodyPr/>
          <a:lstStyle/>
          <a:p>
            <a:r>
              <a:rPr lang="en-US" dirty="0"/>
              <a:t>City of Laguna Beach - Investment Status Report </a:t>
            </a:r>
          </a:p>
        </p:txBody>
      </p:sp>
      <p:sp>
        <p:nvSpPr>
          <p:cNvPr id="7" name="Slide Number Placeholder 6"/>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4090039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27E750A-2928-49CA-8454-DA97BF1E48B5}" type="datetime1">
              <a:rPr lang="en-US" smtClean="0"/>
              <a:t>3/11/2020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t>City of Laguna Beach - Investment Status Report </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137136687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99477" y="380421"/>
            <a:ext cx="7772400" cy="1752600"/>
          </a:xfrm>
        </p:spPr>
        <p:txBody>
          <a:bodyPr>
            <a:noAutofit/>
          </a:bodyPr>
          <a:lstStyle/>
          <a:p>
            <a:r>
              <a:rPr lang="en-US" sz="2400" b="1" dirty="0"/>
              <a:t>City of Laguna Beach</a:t>
            </a:r>
            <a:br>
              <a:rPr lang="en-US" sz="2400" dirty="0"/>
            </a:br>
            <a:r>
              <a:rPr lang="en-US" sz="2400" b="1" dirty="0"/>
              <a:t>Investment Status Report Q1 2020</a:t>
            </a:r>
            <a:br>
              <a:rPr lang="en-US" sz="2400" b="1" dirty="0"/>
            </a:br>
            <a:r>
              <a:rPr lang="en-US" sz="1800" b="1" dirty="0"/>
              <a:t>With Guest Financial Expert</a:t>
            </a:r>
            <a:br>
              <a:rPr lang="en-US" sz="1800" b="1" dirty="0"/>
            </a:br>
            <a:r>
              <a:rPr lang="en-US" sz="1800" b="1" dirty="0"/>
              <a:t>Bill Blackwill, Managing Director</a:t>
            </a:r>
            <a:br>
              <a:rPr lang="en-US" sz="1800" b="1" dirty="0"/>
            </a:br>
            <a:r>
              <a:rPr lang="en-US" sz="1800" b="1" dirty="0"/>
              <a:t>Stifel Investment Services</a:t>
            </a:r>
          </a:p>
        </p:txBody>
      </p:sp>
      <p:sp>
        <p:nvSpPr>
          <p:cNvPr id="2" name="Subtitle 1"/>
          <p:cNvSpPr>
            <a:spLocks noGrp="1"/>
          </p:cNvSpPr>
          <p:nvPr>
            <p:ph type="subTitle" idx="1"/>
          </p:nvPr>
        </p:nvSpPr>
        <p:spPr>
          <a:xfrm>
            <a:off x="533400" y="2362200"/>
            <a:ext cx="7924800" cy="4267200"/>
          </a:xfrm>
        </p:spPr>
        <p:txBody>
          <a:bodyPr>
            <a:normAutofit/>
          </a:bodyPr>
          <a:lstStyle/>
          <a:p>
            <a:r>
              <a:rPr lang="en-US" sz="1500" cap="none" dirty="0">
                <a:latin typeface="Georgia" pitchFamily="18" charset="0"/>
              </a:rPr>
              <a:t>Thursday, March 12</a:t>
            </a:r>
            <a:r>
              <a:rPr lang="en-US" sz="1500" cap="none">
                <a:latin typeface="Georgia" pitchFamily="18" charset="0"/>
              </a:rPr>
              <a:t>, 2020; </a:t>
            </a:r>
            <a:r>
              <a:rPr lang="en-US" sz="1500" cap="none" dirty="0">
                <a:latin typeface="Georgia" pitchFamily="18" charset="0"/>
              </a:rPr>
              <a:t>4:30pm</a:t>
            </a:r>
          </a:p>
          <a:p>
            <a:r>
              <a:rPr lang="en-US" sz="1500" dirty="0">
                <a:latin typeface="Georgia" pitchFamily="18" charset="0"/>
              </a:rPr>
              <a:t>505 Forest Avenue, Laguna Beach</a:t>
            </a:r>
          </a:p>
          <a:p>
            <a:r>
              <a:rPr lang="en-US" sz="1500" cap="none" dirty="0">
                <a:latin typeface="Georgia" pitchFamily="18" charset="0"/>
              </a:rPr>
              <a:t>Conference Room C</a:t>
            </a:r>
          </a:p>
          <a:p>
            <a:endParaRPr lang="en-US" sz="1500" dirty="0">
              <a:latin typeface="Georgia" pitchFamily="18" charset="0"/>
            </a:endParaRPr>
          </a:p>
          <a:p>
            <a:r>
              <a:rPr lang="en-US" b="1" cap="none" dirty="0">
                <a:latin typeface="Georgia" pitchFamily="18" charset="0"/>
              </a:rPr>
              <a:t>Agenda</a:t>
            </a:r>
          </a:p>
          <a:p>
            <a:pPr marL="342900" indent="-342900" algn="l">
              <a:buFont typeface="+mj-lt"/>
              <a:buAutoNum type="arabicPeriod"/>
            </a:pPr>
            <a:r>
              <a:rPr lang="en-US" sz="1500" cap="none" dirty="0">
                <a:latin typeface="Georgia" pitchFamily="18" charset="0"/>
              </a:rPr>
              <a:t>Economic update </a:t>
            </a:r>
            <a:r>
              <a:rPr lang="en-US" sz="1500" i="1" cap="none" dirty="0">
                <a:latin typeface="Georgia" pitchFamily="18" charset="0"/>
              </a:rPr>
              <a:t>Coronavirus Impact </a:t>
            </a:r>
            <a:r>
              <a:rPr lang="en-US" sz="1500" cap="none" dirty="0">
                <a:latin typeface="Georgia" pitchFamily="18" charset="0"/>
              </a:rPr>
              <a:t>– Bill Blackwill</a:t>
            </a:r>
          </a:p>
          <a:p>
            <a:pPr marL="342900" indent="-342900" algn="l">
              <a:buFont typeface="+mj-lt"/>
              <a:buAutoNum type="arabicPeriod"/>
            </a:pPr>
            <a:r>
              <a:rPr lang="en-US" sz="1500" cap="none" dirty="0">
                <a:latin typeface="Georgia" pitchFamily="18" charset="0"/>
              </a:rPr>
              <a:t>Portfolio attributes</a:t>
            </a:r>
          </a:p>
          <a:p>
            <a:pPr marL="342900" indent="-342900" algn="l">
              <a:buFont typeface="+mj-lt"/>
              <a:buAutoNum type="arabicPeriod"/>
            </a:pPr>
            <a:r>
              <a:rPr lang="en-US" sz="1500" dirty="0">
                <a:latin typeface="Georgia" pitchFamily="18" charset="0"/>
              </a:rPr>
              <a:t>Investment Policy direction	</a:t>
            </a:r>
            <a:r>
              <a:rPr lang="en-US" sz="1500" cap="none" dirty="0">
                <a:latin typeface="Georgia" pitchFamily="18" charset="0"/>
              </a:rPr>
              <a:t>		</a:t>
            </a:r>
          </a:p>
          <a:p>
            <a:pPr marL="342900" indent="-342900" algn="l">
              <a:buFont typeface="+mj-lt"/>
              <a:buAutoNum type="arabicPeriod"/>
            </a:pPr>
            <a:r>
              <a:rPr lang="en-US" sz="1500" dirty="0">
                <a:latin typeface="Georgia" pitchFamily="18" charset="0"/>
              </a:rPr>
              <a:t>Unrealized gains	</a:t>
            </a:r>
          </a:p>
          <a:p>
            <a:pPr marL="342900" indent="-342900" algn="l">
              <a:buFont typeface="+mj-lt"/>
              <a:buAutoNum type="arabicPeriod"/>
            </a:pPr>
            <a:r>
              <a:rPr lang="en-US" sz="1500" dirty="0">
                <a:latin typeface="Georgia" pitchFamily="18" charset="0"/>
              </a:rPr>
              <a:t>Investing in the future</a:t>
            </a:r>
          </a:p>
          <a:p>
            <a:pPr marL="342900" indent="-342900" algn="l">
              <a:buFont typeface="+mj-lt"/>
              <a:buAutoNum type="arabicPeriod"/>
            </a:pPr>
            <a:r>
              <a:rPr lang="en-US" sz="1500" dirty="0">
                <a:latin typeface="Georgia" pitchFamily="18" charset="0"/>
              </a:rPr>
              <a:t>Refinancing assessment district debt</a:t>
            </a:r>
          </a:p>
          <a:p>
            <a:r>
              <a:rPr lang="en-US" sz="1500" cap="none" dirty="0">
                <a:latin typeface="Georgia" pitchFamily="18" charset="0"/>
              </a:rPr>
              <a:t>Laura Parisi, CPA, CCMT</a:t>
            </a:r>
          </a:p>
          <a:p>
            <a:r>
              <a:rPr lang="en-US" sz="1500" cap="none" dirty="0">
                <a:latin typeface="Georgia" pitchFamily="18" charset="0"/>
              </a:rPr>
              <a:t>City Treasurer</a:t>
            </a: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381001"/>
            <a:ext cx="1066800" cy="1065640"/>
          </a:xfrm>
          <a:prstGeom prst="rect">
            <a:avLst/>
          </a:prstGeom>
          <a:noFill/>
          <a:ln>
            <a:noFill/>
          </a:ln>
          <a:effectLst>
            <a:glow rad="228600">
              <a:schemeClr val="accent1">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9558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75" y="2330905"/>
            <a:ext cx="7886700" cy="1325563"/>
          </a:xfrm>
        </p:spPr>
        <p:txBody>
          <a:bodyPr>
            <a:normAutofit fontScale="90000"/>
          </a:bodyPr>
          <a:lstStyle/>
          <a:p>
            <a:pPr marL="342900" marR="0" lvl="0" indent="-342900" algn="ctr">
              <a:lnSpc>
                <a:spcPct val="107000"/>
              </a:lnSpc>
              <a:spcBef>
                <a:spcPts val="0"/>
              </a:spcBef>
              <a:spcAft>
                <a:spcPts val="0"/>
              </a:spcAft>
            </a:pPr>
            <a:r>
              <a:rPr lang="en-US" sz="3600" b="1" dirty="0">
                <a:latin typeface="Calibri" panose="020F0502020204030204" pitchFamily="34" charset="0"/>
                <a:ea typeface="Calibri" panose="020F0502020204030204" pitchFamily="34" charset="0"/>
                <a:cs typeface="Times New Roman" panose="02020603050405020304" pitchFamily="18" charset="0"/>
              </a:rPr>
              <a:t>Economic Update </a:t>
            </a:r>
            <a:br>
              <a:rPr lang="en-US" sz="3600" b="1" dirty="0">
                <a:latin typeface="Calibri" panose="020F0502020204030204" pitchFamily="34" charset="0"/>
                <a:ea typeface="Calibri" panose="020F0502020204030204" pitchFamily="34" charset="0"/>
                <a:cs typeface="Times New Roman" panose="02020603050405020304" pitchFamily="18" charset="0"/>
              </a:rPr>
            </a:br>
            <a:r>
              <a:rPr lang="en-US" sz="3600" b="1" dirty="0">
                <a:latin typeface="Calibri" panose="020F0502020204030204" pitchFamily="34" charset="0"/>
                <a:ea typeface="Calibri" panose="020F0502020204030204" pitchFamily="34" charset="0"/>
                <a:cs typeface="Times New Roman" panose="02020603050405020304" pitchFamily="18" charset="0"/>
              </a:rPr>
              <a:t>Bill Blackwill, Managing Director</a:t>
            </a:r>
            <a:br>
              <a:rPr lang="en-US" sz="3600" b="1" dirty="0">
                <a:latin typeface="Calibri" panose="020F0502020204030204" pitchFamily="34" charset="0"/>
                <a:ea typeface="Calibri" panose="020F0502020204030204" pitchFamily="34" charset="0"/>
                <a:cs typeface="Times New Roman" panose="02020603050405020304" pitchFamily="18" charset="0"/>
              </a:rPr>
            </a:br>
            <a:r>
              <a:rPr lang="en-US" sz="3600" b="1" dirty="0">
                <a:latin typeface="Calibri" panose="020F0502020204030204" pitchFamily="34" charset="0"/>
                <a:ea typeface="Calibri" panose="020F0502020204030204" pitchFamily="34" charset="0"/>
                <a:cs typeface="Times New Roman" panose="02020603050405020304" pitchFamily="18" charset="0"/>
              </a:rPr>
              <a:t>Stifel Investment Services</a:t>
            </a:r>
            <a:br>
              <a:rPr lang="en-US" sz="3600" b="1" dirty="0">
                <a:latin typeface="Calibri" panose="020F0502020204030204" pitchFamily="34" charset="0"/>
                <a:ea typeface="Calibri" panose="020F0502020204030204" pitchFamily="34" charset="0"/>
                <a:cs typeface="Times New Roman" panose="02020603050405020304" pitchFamily="18" charset="0"/>
              </a:rPr>
            </a:br>
            <a:br>
              <a:rPr lang="en-US" sz="3600" b="1" dirty="0">
                <a:latin typeface="Calibri" panose="020F0502020204030204" pitchFamily="34" charset="0"/>
                <a:ea typeface="Calibri" panose="020F0502020204030204" pitchFamily="34" charset="0"/>
                <a:cs typeface="Times New Roman" panose="02020603050405020304" pitchFamily="18" charset="0"/>
              </a:rPr>
            </a:br>
            <a:r>
              <a:rPr lang="en-US" sz="2000" b="1" dirty="0">
                <a:latin typeface="Calibri" panose="020F0502020204030204" pitchFamily="34" charset="0"/>
                <a:ea typeface="Calibri" panose="020F0502020204030204" pitchFamily="34" charset="0"/>
                <a:cs typeface="Times New Roman" panose="02020603050405020304" pitchFamily="18" charset="0"/>
              </a:rPr>
              <a:t>Hardcopy slides will be available at the meeting.</a:t>
            </a:r>
            <a:br>
              <a:rPr lang="en-US" sz="3600" b="1" dirty="0">
                <a:latin typeface="Calibri" panose="020F0502020204030204" pitchFamily="34" charset="0"/>
                <a:ea typeface="Calibri" panose="020F0502020204030204" pitchFamily="34" charset="0"/>
                <a:cs typeface="Times New Roman" panose="02020603050405020304" pitchFamily="18" charset="0"/>
              </a:rPr>
            </a:br>
            <a:endParaRPr lang="en-US" sz="3600" b="1" dirty="0"/>
          </a:p>
        </p:txBody>
      </p:sp>
      <p:sp>
        <p:nvSpPr>
          <p:cNvPr id="4" name="Footer Placeholder 3"/>
          <p:cNvSpPr>
            <a:spLocks noGrp="1"/>
          </p:cNvSpPr>
          <p:nvPr>
            <p:ph type="ftr" sz="quarter" idx="11"/>
          </p:nvPr>
        </p:nvSpPr>
        <p:spPr/>
        <p:txBody>
          <a:bodyPr/>
          <a:lstStyle/>
          <a:p>
            <a:r>
              <a:rPr lang="en-US" dirty="0"/>
              <a:t>City of Laguna Beach - Investment Status Report </a:t>
            </a:r>
          </a:p>
        </p:txBody>
      </p:sp>
      <p:sp>
        <p:nvSpPr>
          <p:cNvPr id="7" name="Date Placeholder 6"/>
          <p:cNvSpPr>
            <a:spLocks noGrp="1"/>
          </p:cNvSpPr>
          <p:nvPr>
            <p:ph type="dt" sz="half" idx="10"/>
          </p:nvPr>
        </p:nvSpPr>
        <p:spPr/>
        <p:txBody>
          <a:bodyPr/>
          <a:lstStyle/>
          <a:p>
            <a:fld id="{8CF4C802-A749-4531-B16A-FA5B03DD92DD}" type="datetime1">
              <a:rPr lang="en-US" smtClean="0"/>
              <a:t>3/11/2020</a:t>
            </a:fld>
            <a:endParaRPr lang="en-US" dirty="0"/>
          </a:p>
        </p:txBody>
      </p:sp>
      <p:sp>
        <p:nvSpPr>
          <p:cNvPr id="8" name="Slide Number Placeholder 7"/>
          <p:cNvSpPr>
            <a:spLocks noGrp="1"/>
          </p:cNvSpPr>
          <p:nvPr>
            <p:ph type="sldNum" sz="quarter" idx="12"/>
          </p:nvPr>
        </p:nvSpPr>
        <p:spPr/>
        <p:txBody>
          <a:bodyPr/>
          <a:lstStyle/>
          <a:p>
            <a:fld id="{0241204F-F358-4924-AA12-F711B0C312C8}" type="slidenum">
              <a:rPr lang="en-US" smtClean="0"/>
              <a:pPr/>
              <a:t>2</a:t>
            </a:fld>
            <a:endParaRPr lang="en-US" dirty="0"/>
          </a:p>
        </p:txBody>
      </p:sp>
    </p:spTree>
    <p:extLst>
      <p:ext uri="{BB962C8B-B14F-4D97-AF65-F5344CB8AC3E}">
        <p14:creationId xmlns:p14="http://schemas.microsoft.com/office/powerpoint/2010/main" val="2867922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7A9706-F51F-4F13-8B09-7A974E883E58}"/>
              </a:ext>
            </a:extLst>
          </p:cNvPr>
          <p:cNvSpPr>
            <a:spLocks noGrp="1"/>
          </p:cNvSpPr>
          <p:nvPr>
            <p:ph type="dt" sz="half" idx="10"/>
          </p:nvPr>
        </p:nvSpPr>
        <p:spPr/>
        <p:txBody>
          <a:bodyPr/>
          <a:lstStyle/>
          <a:p>
            <a:fld id="{53DF32CC-9E90-46F5-BCB1-925AE7803263}" type="datetime1">
              <a:rPr lang="en-US" smtClean="0"/>
              <a:t>3/11/2020</a:t>
            </a:fld>
            <a:endParaRPr lang="en-US" dirty="0"/>
          </a:p>
        </p:txBody>
      </p:sp>
      <p:sp>
        <p:nvSpPr>
          <p:cNvPr id="3" name="Footer Placeholder 2">
            <a:extLst>
              <a:ext uri="{FF2B5EF4-FFF2-40B4-BE49-F238E27FC236}">
                <a16:creationId xmlns:a16="http://schemas.microsoft.com/office/drawing/2014/main" id="{F42E86ED-E58E-4FE7-9A99-CE7CA3676FCD}"/>
              </a:ext>
            </a:extLst>
          </p:cNvPr>
          <p:cNvSpPr>
            <a:spLocks noGrp="1"/>
          </p:cNvSpPr>
          <p:nvPr>
            <p:ph type="ftr" sz="quarter" idx="11"/>
          </p:nvPr>
        </p:nvSpPr>
        <p:spPr/>
        <p:txBody>
          <a:bodyPr/>
          <a:lstStyle/>
          <a:p>
            <a:r>
              <a:rPr lang="en-US"/>
              <a:t>City of Laguna Beach - Investment Status Report </a:t>
            </a:r>
            <a:endParaRPr lang="en-US" dirty="0"/>
          </a:p>
        </p:txBody>
      </p:sp>
      <p:sp>
        <p:nvSpPr>
          <p:cNvPr id="4" name="Slide Number Placeholder 3">
            <a:extLst>
              <a:ext uri="{FF2B5EF4-FFF2-40B4-BE49-F238E27FC236}">
                <a16:creationId xmlns:a16="http://schemas.microsoft.com/office/drawing/2014/main" id="{C17C30BF-3349-4015-9958-4E3D4447DF08}"/>
              </a:ext>
            </a:extLst>
          </p:cNvPr>
          <p:cNvSpPr>
            <a:spLocks noGrp="1"/>
          </p:cNvSpPr>
          <p:nvPr>
            <p:ph type="sldNum" sz="quarter" idx="12"/>
          </p:nvPr>
        </p:nvSpPr>
        <p:spPr/>
        <p:txBody>
          <a:bodyPr/>
          <a:lstStyle/>
          <a:p>
            <a:fld id="{0241204F-F358-4924-AA12-F711B0C312C8}" type="slidenum">
              <a:rPr lang="en-US" smtClean="0"/>
              <a:pPr/>
              <a:t>3</a:t>
            </a:fld>
            <a:endParaRPr lang="en-US" dirty="0"/>
          </a:p>
        </p:txBody>
      </p:sp>
      <p:pic>
        <p:nvPicPr>
          <p:cNvPr id="5" name="Picture 4">
            <a:extLst>
              <a:ext uri="{FF2B5EF4-FFF2-40B4-BE49-F238E27FC236}">
                <a16:creationId xmlns:a16="http://schemas.microsoft.com/office/drawing/2014/main" id="{0B08A3A4-5E1D-412B-BAEA-AA0EE111722A}"/>
              </a:ext>
            </a:extLst>
          </p:cNvPr>
          <p:cNvPicPr>
            <a:picLocks noChangeAspect="1"/>
          </p:cNvPicPr>
          <p:nvPr/>
        </p:nvPicPr>
        <p:blipFill>
          <a:blip r:embed="rId2"/>
          <a:stretch>
            <a:fillRect/>
          </a:stretch>
        </p:blipFill>
        <p:spPr>
          <a:xfrm>
            <a:off x="2209801" y="136524"/>
            <a:ext cx="4724400" cy="6264276"/>
          </a:xfrm>
          <a:prstGeom prst="rect">
            <a:avLst/>
          </a:prstGeom>
        </p:spPr>
      </p:pic>
    </p:spTree>
    <p:extLst>
      <p:ext uri="{BB962C8B-B14F-4D97-AF65-F5344CB8AC3E}">
        <p14:creationId xmlns:p14="http://schemas.microsoft.com/office/powerpoint/2010/main" val="126420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Portfolio Attributes</a:t>
            </a:r>
            <a:br>
              <a:rPr lang="en-US" b="1" dirty="0"/>
            </a:br>
            <a:r>
              <a:rPr lang="en-US" b="1" dirty="0"/>
              <a:t>At February 29, 2020</a:t>
            </a:r>
          </a:p>
        </p:txBody>
      </p:sp>
      <p:sp>
        <p:nvSpPr>
          <p:cNvPr id="3" name="Date Placeholder 2"/>
          <p:cNvSpPr>
            <a:spLocks noGrp="1"/>
          </p:cNvSpPr>
          <p:nvPr>
            <p:ph type="dt" sz="half" idx="10"/>
          </p:nvPr>
        </p:nvSpPr>
        <p:spPr/>
        <p:txBody>
          <a:bodyPr/>
          <a:lstStyle/>
          <a:p>
            <a:fld id="{AF3DA7B1-D054-4F97-823F-B0910FAFA5D4}" type="datetime1">
              <a:rPr lang="en-US" smtClean="0"/>
              <a:t>3/11/2020</a:t>
            </a:fld>
            <a:endParaRPr lang="en-US" dirty="0"/>
          </a:p>
        </p:txBody>
      </p:sp>
      <p:sp>
        <p:nvSpPr>
          <p:cNvPr id="4" name="Footer Placeholder 3"/>
          <p:cNvSpPr>
            <a:spLocks noGrp="1"/>
          </p:cNvSpPr>
          <p:nvPr>
            <p:ph type="ftr" sz="quarter" idx="11"/>
          </p:nvPr>
        </p:nvSpPr>
        <p:spPr/>
        <p:txBody>
          <a:bodyPr/>
          <a:lstStyle/>
          <a:p>
            <a:r>
              <a:rPr lang="en-US" dirty="0"/>
              <a:t>City of Laguna Beach - Investment Status Report </a:t>
            </a:r>
          </a:p>
        </p:txBody>
      </p:sp>
      <p:sp>
        <p:nvSpPr>
          <p:cNvPr id="5" name="Slide Number Placeholder 4"/>
          <p:cNvSpPr>
            <a:spLocks noGrp="1"/>
          </p:cNvSpPr>
          <p:nvPr>
            <p:ph type="sldNum" sz="quarter" idx="12"/>
          </p:nvPr>
        </p:nvSpPr>
        <p:spPr/>
        <p:txBody>
          <a:bodyPr/>
          <a:lstStyle/>
          <a:p>
            <a:fld id="{0241204F-F358-4924-AA12-F711B0C312C8}" type="slidenum">
              <a:rPr lang="en-US" smtClean="0"/>
              <a:pPr/>
              <a:t>4</a:t>
            </a:fld>
            <a:endParaRPr lang="en-US" dirty="0"/>
          </a:p>
        </p:txBody>
      </p:sp>
      <p:sp>
        <p:nvSpPr>
          <p:cNvPr id="6" name="Rectangle 5"/>
          <p:cNvSpPr/>
          <p:nvPr/>
        </p:nvSpPr>
        <p:spPr>
          <a:xfrm>
            <a:off x="762000" y="2667000"/>
            <a:ext cx="8134350" cy="3416320"/>
          </a:xfrm>
          <a:prstGeom prst="rect">
            <a:avLst/>
          </a:prstGeom>
        </p:spPr>
        <p:txBody>
          <a:bodyPr wrap="square">
            <a:spAutoFit/>
          </a:bodyPr>
          <a:lstStyle/>
          <a:p>
            <a:pPr marL="285750" indent="-285750">
              <a:buFont typeface="Arial" panose="020B0604020202020204" pitchFamily="34" charset="0"/>
              <a:buChar char="•"/>
            </a:pPr>
            <a:r>
              <a:rPr lang="en-US" dirty="0">
                <a:latin typeface="Georgia" panose="02040502050405020303" pitchFamily="18" charset="0"/>
                <a:ea typeface="Times New Roman" panose="02020603050405020304" pitchFamily="18" charset="0"/>
              </a:rPr>
              <a:t>$105.5 Million Dollars at February 29, 2020.</a:t>
            </a:r>
          </a:p>
          <a:p>
            <a:pPr marL="285750" indent="-285750">
              <a:buFont typeface="Arial" panose="020B0604020202020204" pitchFamily="34" charset="0"/>
              <a:buChar char="•"/>
            </a:pPr>
            <a:endParaRPr lang="en-US" dirty="0">
              <a:latin typeface="Georgia" panose="02040502050405020303" pitchFamily="18" charset="0"/>
              <a:ea typeface="Times New Roman" panose="02020603050405020304" pitchFamily="18" charset="0"/>
            </a:endParaRPr>
          </a:p>
          <a:p>
            <a:pPr marL="285750" indent="-285750">
              <a:buFont typeface="Arial" panose="020B0604020202020204" pitchFamily="34" charset="0"/>
              <a:buChar char="•"/>
            </a:pPr>
            <a:r>
              <a:rPr lang="en-US" dirty="0">
                <a:latin typeface="Georgia" panose="02040502050405020303" pitchFamily="18" charset="0"/>
                <a:ea typeface="Times New Roman" panose="02020603050405020304" pitchFamily="18" charset="0"/>
              </a:rPr>
              <a:t>Average yield 1.99%.</a:t>
            </a:r>
          </a:p>
          <a:p>
            <a:pPr marL="285750" indent="-285750">
              <a:buFont typeface="Arial" panose="020B0604020202020204" pitchFamily="34" charset="0"/>
              <a:buChar char="•"/>
            </a:pPr>
            <a:endParaRPr lang="en-US" dirty="0">
              <a:latin typeface="Georgia" panose="02040502050405020303" pitchFamily="18" charset="0"/>
              <a:ea typeface="Times New Roman" panose="02020603050405020304" pitchFamily="18" charset="0"/>
            </a:endParaRPr>
          </a:p>
          <a:p>
            <a:pPr marL="285750" indent="-285750">
              <a:buFont typeface="Arial" panose="020B0604020202020204" pitchFamily="34" charset="0"/>
              <a:buChar char="•"/>
            </a:pPr>
            <a:r>
              <a:rPr lang="en-US" dirty="0">
                <a:latin typeface="Georgia" panose="02040502050405020303" pitchFamily="18" charset="0"/>
                <a:ea typeface="Times New Roman" panose="02020603050405020304" pitchFamily="18" charset="0"/>
              </a:rPr>
              <a:t>Benchmark 2-year T-Bill was 0.89% and declining to 0.49% at 3/11/20.</a:t>
            </a:r>
          </a:p>
          <a:p>
            <a:pPr marL="285750" indent="-285750">
              <a:buFont typeface="Arial" panose="020B0604020202020204" pitchFamily="34" charset="0"/>
              <a:buChar char="•"/>
            </a:pPr>
            <a:endParaRPr lang="en-US" dirty="0">
              <a:latin typeface="Georgia" panose="02040502050405020303" pitchFamily="18" charset="0"/>
              <a:ea typeface="Times New Roman" panose="02020603050405020304" pitchFamily="18" charset="0"/>
            </a:endParaRPr>
          </a:p>
          <a:p>
            <a:pPr marL="285750" indent="-285750">
              <a:buFont typeface="Arial" panose="020B0604020202020204" pitchFamily="34" charset="0"/>
              <a:buChar char="•"/>
            </a:pPr>
            <a:r>
              <a:rPr lang="en-US" dirty="0">
                <a:latin typeface="Georgia" panose="02040502050405020303" pitchFamily="18" charset="0"/>
                <a:ea typeface="Times New Roman" panose="02020603050405020304" pitchFamily="18" charset="0"/>
              </a:rPr>
              <a:t>Effective duration is less than stated duration and estimated at 1.44 years.</a:t>
            </a:r>
          </a:p>
          <a:p>
            <a:pPr marL="285750" indent="-285750">
              <a:buFont typeface="Arial" panose="020B0604020202020204" pitchFamily="34" charset="0"/>
              <a:buChar char="•"/>
            </a:pPr>
            <a:endParaRPr lang="en-US" dirty="0">
              <a:latin typeface="Georgia" panose="02040502050405020303" pitchFamily="18" charset="0"/>
              <a:ea typeface="Times New Roman" panose="02020603050405020304" pitchFamily="18" charset="0"/>
            </a:endParaRPr>
          </a:p>
          <a:p>
            <a:pPr marL="285750" indent="-285750">
              <a:buFont typeface="Arial" panose="020B0604020202020204" pitchFamily="34" charset="0"/>
              <a:buChar char="•"/>
            </a:pPr>
            <a:r>
              <a:rPr lang="en-US" dirty="0">
                <a:latin typeface="Georgia" panose="02040502050405020303" pitchFamily="18" charset="0"/>
                <a:ea typeface="Times New Roman" panose="02020603050405020304" pitchFamily="18" charset="0"/>
              </a:rPr>
              <a:t>Highly rated securities.</a:t>
            </a:r>
          </a:p>
          <a:p>
            <a:pPr marL="285750" indent="-285750">
              <a:buFont typeface="Arial" panose="020B0604020202020204" pitchFamily="34" charset="0"/>
              <a:buChar char="•"/>
            </a:pPr>
            <a:endParaRPr lang="en-US" dirty="0">
              <a:latin typeface="Georgia" panose="02040502050405020303" pitchFamily="18" charset="0"/>
              <a:ea typeface="Times New Roman" panose="02020603050405020304" pitchFamily="18" charset="0"/>
            </a:endParaRPr>
          </a:p>
          <a:p>
            <a:endParaRPr lang="en-US" dirty="0">
              <a:latin typeface="Georgia" panose="02040502050405020303" pitchFamily="18" charset="0"/>
              <a:ea typeface="Times New Roman" panose="02020603050405020304" pitchFamily="18" charset="0"/>
            </a:endParaRPr>
          </a:p>
          <a:p>
            <a:pPr marL="457200" marR="0">
              <a:spcBef>
                <a:spcPts val="0"/>
              </a:spcBef>
              <a:spcAft>
                <a:spcPts val="0"/>
              </a:spcAft>
            </a:pPr>
            <a:endParaRPr lang="en-US" dirty="0">
              <a:effectLst/>
              <a:latin typeface="Georgia" panose="02040502050405020303" pitchFamily="18" charset="0"/>
              <a:ea typeface="Times New Roman" panose="02020603050405020304" pitchFamily="18" charset="0"/>
            </a:endParaRPr>
          </a:p>
        </p:txBody>
      </p:sp>
    </p:spTree>
    <p:extLst>
      <p:ext uri="{BB962C8B-B14F-4D97-AF65-F5344CB8AC3E}">
        <p14:creationId xmlns:p14="http://schemas.microsoft.com/office/powerpoint/2010/main" val="3609958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Investment Policy Direction</a:t>
            </a:r>
          </a:p>
        </p:txBody>
      </p:sp>
      <p:sp>
        <p:nvSpPr>
          <p:cNvPr id="5" name="Date Placeholder 4"/>
          <p:cNvSpPr>
            <a:spLocks noGrp="1"/>
          </p:cNvSpPr>
          <p:nvPr>
            <p:ph type="dt" sz="half" idx="10"/>
          </p:nvPr>
        </p:nvSpPr>
        <p:spPr/>
        <p:txBody>
          <a:bodyPr/>
          <a:lstStyle/>
          <a:p>
            <a:fld id="{20EA2758-134D-47FE-B478-D2C79086EF07}" type="datetime1">
              <a:rPr lang="en-US" smtClean="0"/>
              <a:t>3/11/2020</a:t>
            </a:fld>
            <a:endParaRPr lang="en-US" dirty="0"/>
          </a:p>
        </p:txBody>
      </p:sp>
      <p:sp>
        <p:nvSpPr>
          <p:cNvPr id="6" name="Footer Placeholder 5"/>
          <p:cNvSpPr>
            <a:spLocks noGrp="1"/>
          </p:cNvSpPr>
          <p:nvPr>
            <p:ph type="ftr" sz="quarter" idx="11"/>
          </p:nvPr>
        </p:nvSpPr>
        <p:spPr/>
        <p:txBody>
          <a:bodyPr/>
          <a:lstStyle/>
          <a:p>
            <a:r>
              <a:rPr lang="en-US"/>
              <a:t>City of Laguna Beach - Investment Status Report </a:t>
            </a:r>
            <a:endParaRPr lang="en-US" dirty="0"/>
          </a:p>
        </p:txBody>
      </p:sp>
      <p:sp>
        <p:nvSpPr>
          <p:cNvPr id="7" name="Slide Number Placeholder 6"/>
          <p:cNvSpPr>
            <a:spLocks noGrp="1"/>
          </p:cNvSpPr>
          <p:nvPr>
            <p:ph type="sldNum" sz="quarter" idx="12"/>
          </p:nvPr>
        </p:nvSpPr>
        <p:spPr/>
        <p:txBody>
          <a:bodyPr/>
          <a:lstStyle/>
          <a:p>
            <a:fld id="{0241204F-F358-4924-AA12-F711B0C312C8}" type="slidenum">
              <a:rPr lang="en-US" smtClean="0"/>
              <a:pPr/>
              <a:t>5</a:t>
            </a:fld>
            <a:endParaRPr lang="en-US" dirty="0"/>
          </a:p>
        </p:txBody>
      </p:sp>
      <p:sp>
        <p:nvSpPr>
          <p:cNvPr id="4" name="Content Placeholder 3">
            <a:extLst>
              <a:ext uri="{FF2B5EF4-FFF2-40B4-BE49-F238E27FC236}">
                <a16:creationId xmlns:a16="http://schemas.microsoft.com/office/drawing/2014/main" id="{AB0D3A9F-C0A0-4BFE-A62B-099F33C95C39}"/>
              </a:ext>
            </a:extLst>
          </p:cNvPr>
          <p:cNvSpPr>
            <a:spLocks noGrp="1"/>
          </p:cNvSpPr>
          <p:nvPr>
            <p:ph sz="half" idx="1"/>
          </p:nvPr>
        </p:nvSpPr>
        <p:spPr/>
        <p:txBody>
          <a:bodyPr>
            <a:normAutofit fontScale="47500" lnSpcReduction="20000"/>
          </a:bodyPr>
          <a:lstStyle/>
          <a:p>
            <a:pPr lvl="0"/>
            <a:r>
              <a:rPr lang="en-US" b="1" dirty="0"/>
              <a:t>INVESTMENT PHILOSOPHY:</a:t>
            </a:r>
            <a:endParaRPr lang="en-US" dirty="0"/>
          </a:p>
          <a:p>
            <a:r>
              <a:rPr lang="en-US" dirty="0"/>
              <a:t>	</a:t>
            </a:r>
            <a:r>
              <a:rPr lang="en-US" sz="2300" dirty="0"/>
              <a:t>The City’s investment philosophy is to invest conservatively to minimize risk.  Investments shall be made in a manner consistent with the Prudent Investor Standard for trustees of local government monies, as described in Government Code section 53600.3, which states as follows: </a:t>
            </a:r>
          </a:p>
          <a:p>
            <a:r>
              <a:rPr lang="en-US" sz="2300" dirty="0"/>
              <a:t>When investing, reinvesting, purchasing, acquiring, exchanging, selling, or managing public funds, a trustee shall act with care, skill, prudence and diligence under the circumstances then prevailing, including, but not limited to, the general economic conditions and the anticipated needs of the agency, that a prudent person acting in a like capacity and familiarity with those matters would use in the conduct of funds of a like character and with like aims, to safeguard the principal and maintain the liquidity needs of the agency.</a:t>
            </a:r>
          </a:p>
          <a:p>
            <a:endParaRPr lang="en-US" dirty="0"/>
          </a:p>
        </p:txBody>
      </p:sp>
      <p:sp>
        <p:nvSpPr>
          <p:cNvPr id="10" name="Content Placeholder 9">
            <a:extLst>
              <a:ext uri="{FF2B5EF4-FFF2-40B4-BE49-F238E27FC236}">
                <a16:creationId xmlns:a16="http://schemas.microsoft.com/office/drawing/2014/main" id="{E99AD944-E1F8-40EC-B46B-376F22987AE2}"/>
              </a:ext>
            </a:extLst>
          </p:cNvPr>
          <p:cNvSpPr>
            <a:spLocks noGrp="1"/>
          </p:cNvSpPr>
          <p:nvPr>
            <p:ph sz="half" idx="2"/>
          </p:nvPr>
        </p:nvSpPr>
        <p:spPr/>
        <p:txBody>
          <a:bodyPr>
            <a:normAutofit fontScale="47500" lnSpcReduction="20000"/>
          </a:bodyPr>
          <a:lstStyle/>
          <a:p>
            <a:pPr lvl="0"/>
            <a:r>
              <a:rPr lang="en-US" sz="2400" b="1" dirty="0"/>
              <a:t>OBJECTIVE: </a:t>
            </a:r>
            <a:endParaRPr lang="en-US" sz="1600" dirty="0"/>
          </a:p>
          <a:p>
            <a:r>
              <a:rPr lang="en-US" sz="2400" dirty="0"/>
              <a:t>	The authority governing investments for municipal governments is set forth in Government Code sections 53600 et seq.  The primary objectives of investment activities, in order of priority, are: </a:t>
            </a:r>
          </a:p>
          <a:p>
            <a:r>
              <a:rPr lang="en-US" b="1" dirty="0"/>
              <a:t>SAFETY:</a:t>
            </a:r>
            <a:r>
              <a:rPr lang="en-US" sz="2400" dirty="0"/>
              <a:t> </a:t>
            </a:r>
            <a:endParaRPr lang="en-US" sz="1600" dirty="0"/>
          </a:p>
          <a:p>
            <a:r>
              <a:rPr lang="en-US" sz="2400" dirty="0"/>
              <a:t>Safety of principal is the foremost objective of the investment program.  The investment of City funds shall be undertaken to seek to ensure the preservation of capital in the overall portfolio.  To attain this objective, the City shall diversify its investments by investing funds among a variety of securities offering independent returns and from various financial institutions. </a:t>
            </a:r>
            <a:endParaRPr lang="en-US" sz="1600" dirty="0"/>
          </a:p>
          <a:p>
            <a:r>
              <a:rPr lang="en-US" b="1" dirty="0"/>
              <a:t>LIQUIDITY:</a:t>
            </a:r>
            <a:r>
              <a:rPr lang="en-US" sz="2400" dirty="0"/>
              <a:t> </a:t>
            </a:r>
            <a:endParaRPr lang="en-US" sz="1600" dirty="0"/>
          </a:p>
          <a:p>
            <a:r>
              <a:rPr lang="en-US" sz="2400" dirty="0"/>
              <a:t>The investment portfolio will remain sufficiently liquid to enable the City to meet the operating requirements that are reasonably anticipated.</a:t>
            </a:r>
            <a:endParaRPr lang="en-US" sz="1600" dirty="0"/>
          </a:p>
          <a:p>
            <a:r>
              <a:rPr lang="en-US" sz="2400" dirty="0"/>
              <a:t> </a:t>
            </a:r>
            <a:r>
              <a:rPr lang="en-US" b="1" dirty="0"/>
              <a:t>YIELD:</a:t>
            </a:r>
            <a:endParaRPr lang="en-US" sz="1200" dirty="0"/>
          </a:p>
          <a:p>
            <a:r>
              <a:rPr lang="en-US" sz="2400" dirty="0"/>
              <a:t> The City’s investment portfolio shall be designed with the objective of attaining a benchmark rate of return throughout budgetary and economic cycles, commensurate with the City’s investment risk constraints and the cash flow characteristics of the portfolio.  The benchmark rate of return is defined in paragraph 17.1.</a:t>
            </a:r>
            <a:endParaRPr lang="en-US" sz="1600" dirty="0"/>
          </a:p>
          <a:p>
            <a:endParaRPr lang="en-US" dirty="0"/>
          </a:p>
        </p:txBody>
      </p:sp>
    </p:spTree>
    <p:extLst>
      <p:ext uri="{BB962C8B-B14F-4D97-AF65-F5344CB8AC3E}">
        <p14:creationId xmlns:p14="http://schemas.microsoft.com/office/powerpoint/2010/main" val="3848180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t>Unrealized Gains at March 10, 2020 </a:t>
            </a:r>
            <a:br>
              <a:rPr lang="en-US" sz="3600" b="1" dirty="0"/>
            </a:br>
            <a:r>
              <a:rPr lang="en-US" sz="3600" b="1" dirty="0"/>
              <a:t>totaled $851,000</a:t>
            </a:r>
            <a:endParaRPr lang="en-US" b="1" dirty="0"/>
          </a:p>
        </p:txBody>
      </p:sp>
      <p:sp>
        <p:nvSpPr>
          <p:cNvPr id="3" name="Content Placeholder 2"/>
          <p:cNvSpPr>
            <a:spLocks noGrp="1"/>
          </p:cNvSpPr>
          <p:nvPr>
            <p:ph idx="1"/>
          </p:nvPr>
        </p:nvSpPr>
        <p:spPr/>
        <p:txBody>
          <a:bodyPr>
            <a:normAutofit/>
          </a:bodyPr>
          <a:lstStyle/>
          <a:p>
            <a:pPr algn="ctr"/>
            <a:endParaRPr lang="en-US" b="1" i="1" dirty="0"/>
          </a:p>
          <a:p>
            <a:r>
              <a:rPr lang="en-US" b="1" i="1" dirty="0"/>
              <a:t>Is it time to change the buy and hold philosophy to realize gains, eliminate potential credit quality risk, BUT</a:t>
            </a:r>
          </a:p>
          <a:p>
            <a:endParaRPr lang="en-US" b="1" i="1" dirty="0"/>
          </a:p>
          <a:p>
            <a:r>
              <a:rPr lang="en-US" b="1" i="1" dirty="0"/>
              <a:t>Low reinvestment options excluding LAIF which is expected to decline rapidly.</a:t>
            </a:r>
          </a:p>
        </p:txBody>
      </p:sp>
      <p:sp>
        <p:nvSpPr>
          <p:cNvPr id="4" name="Date Placeholder 3"/>
          <p:cNvSpPr>
            <a:spLocks noGrp="1"/>
          </p:cNvSpPr>
          <p:nvPr>
            <p:ph type="dt" sz="half" idx="10"/>
          </p:nvPr>
        </p:nvSpPr>
        <p:spPr/>
        <p:txBody>
          <a:bodyPr/>
          <a:lstStyle/>
          <a:p>
            <a:fld id="{30E1D6BD-4F43-47DD-B86C-396EA6FCADCE}" type="datetime1">
              <a:rPr lang="en-US" smtClean="0"/>
              <a:t>3/11/2020</a:t>
            </a:fld>
            <a:endParaRPr lang="en-US" dirty="0"/>
          </a:p>
        </p:txBody>
      </p:sp>
      <p:sp>
        <p:nvSpPr>
          <p:cNvPr id="5" name="Footer Placeholder 4"/>
          <p:cNvSpPr>
            <a:spLocks noGrp="1"/>
          </p:cNvSpPr>
          <p:nvPr>
            <p:ph type="ftr" sz="quarter" idx="11"/>
          </p:nvPr>
        </p:nvSpPr>
        <p:spPr/>
        <p:txBody>
          <a:bodyPr/>
          <a:lstStyle/>
          <a:p>
            <a:r>
              <a:rPr lang="en-US"/>
              <a:t>City of Laguna Beach - Investment Status Report </a:t>
            </a:r>
            <a:endParaRPr lang="en-US" dirty="0"/>
          </a:p>
        </p:txBody>
      </p:sp>
      <p:sp>
        <p:nvSpPr>
          <p:cNvPr id="6" name="Slide Number Placeholder 5"/>
          <p:cNvSpPr>
            <a:spLocks noGrp="1"/>
          </p:cNvSpPr>
          <p:nvPr>
            <p:ph type="sldNum" sz="quarter" idx="12"/>
          </p:nvPr>
        </p:nvSpPr>
        <p:spPr/>
        <p:txBody>
          <a:bodyPr/>
          <a:lstStyle/>
          <a:p>
            <a:fld id="{0241204F-F358-4924-AA12-F711B0C312C8}" type="slidenum">
              <a:rPr lang="en-US" smtClean="0"/>
              <a:pPr/>
              <a:t>6</a:t>
            </a:fld>
            <a:endParaRPr lang="en-US" dirty="0"/>
          </a:p>
        </p:txBody>
      </p:sp>
    </p:spTree>
    <p:extLst>
      <p:ext uri="{BB962C8B-B14F-4D97-AF65-F5344CB8AC3E}">
        <p14:creationId xmlns:p14="http://schemas.microsoft.com/office/powerpoint/2010/main" val="2820825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Investing in the future</a:t>
            </a:r>
          </a:p>
        </p:txBody>
      </p:sp>
      <p:sp>
        <p:nvSpPr>
          <p:cNvPr id="3" name="Content Placeholder 2"/>
          <p:cNvSpPr>
            <a:spLocks noGrp="1"/>
          </p:cNvSpPr>
          <p:nvPr>
            <p:ph idx="1"/>
          </p:nvPr>
        </p:nvSpPr>
        <p:spPr/>
        <p:txBody>
          <a:bodyPr>
            <a:normAutofit lnSpcReduction="10000"/>
          </a:bodyPr>
          <a:lstStyle/>
          <a:p>
            <a:endParaRPr lang="en-US" dirty="0"/>
          </a:p>
          <a:p>
            <a:endParaRPr lang="en-US" dirty="0"/>
          </a:p>
          <a:p>
            <a:r>
              <a:rPr lang="en-US" dirty="0"/>
              <a:t>Low rate environment with extreme volatility.</a:t>
            </a:r>
          </a:p>
          <a:p>
            <a:endParaRPr lang="en-US" dirty="0"/>
          </a:p>
          <a:p>
            <a:r>
              <a:rPr lang="en-US" dirty="0"/>
              <a:t>Increased risk may increase returns as suggested by Chandler Asset Management.</a:t>
            </a:r>
          </a:p>
          <a:p>
            <a:endParaRPr lang="en-US" dirty="0"/>
          </a:p>
          <a:p>
            <a:r>
              <a:rPr lang="en-US" dirty="0"/>
              <a:t>Modify benchmark rate of return?</a:t>
            </a:r>
          </a:p>
          <a:p>
            <a:endParaRPr lang="en-US" dirty="0"/>
          </a:p>
          <a:p>
            <a:r>
              <a:rPr lang="en-US" dirty="0"/>
              <a:t>Add treasuries to reduce volatility?</a:t>
            </a:r>
          </a:p>
          <a:p>
            <a:endParaRPr lang="en-US" dirty="0"/>
          </a:p>
          <a:p>
            <a:r>
              <a:rPr lang="en-US" dirty="0"/>
              <a:t>Impose limitations on callable bonds?</a:t>
            </a:r>
          </a:p>
          <a:p>
            <a:pPr lvl="1"/>
            <a:endParaRPr lang="en-US" dirty="0"/>
          </a:p>
        </p:txBody>
      </p:sp>
      <p:sp>
        <p:nvSpPr>
          <p:cNvPr id="4" name="Date Placeholder 3"/>
          <p:cNvSpPr>
            <a:spLocks noGrp="1"/>
          </p:cNvSpPr>
          <p:nvPr>
            <p:ph type="dt" sz="half" idx="10"/>
          </p:nvPr>
        </p:nvSpPr>
        <p:spPr/>
        <p:txBody>
          <a:bodyPr/>
          <a:lstStyle/>
          <a:p>
            <a:fld id="{30E1D6BD-4F43-47DD-B86C-396EA6FCADCE}" type="datetime1">
              <a:rPr lang="en-US" smtClean="0"/>
              <a:t>3/11/2020</a:t>
            </a:fld>
            <a:endParaRPr lang="en-US" dirty="0"/>
          </a:p>
        </p:txBody>
      </p:sp>
      <p:sp>
        <p:nvSpPr>
          <p:cNvPr id="5" name="Footer Placeholder 4"/>
          <p:cNvSpPr>
            <a:spLocks noGrp="1"/>
          </p:cNvSpPr>
          <p:nvPr>
            <p:ph type="ftr" sz="quarter" idx="11"/>
          </p:nvPr>
        </p:nvSpPr>
        <p:spPr/>
        <p:txBody>
          <a:bodyPr/>
          <a:lstStyle/>
          <a:p>
            <a:r>
              <a:rPr lang="en-US"/>
              <a:t>City of Laguna Beach - Investment Status Report </a:t>
            </a:r>
            <a:endParaRPr lang="en-US" dirty="0"/>
          </a:p>
        </p:txBody>
      </p:sp>
      <p:sp>
        <p:nvSpPr>
          <p:cNvPr id="6" name="Slide Number Placeholder 5"/>
          <p:cNvSpPr>
            <a:spLocks noGrp="1"/>
          </p:cNvSpPr>
          <p:nvPr>
            <p:ph type="sldNum" sz="quarter" idx="12"/>
          </p:nvPr>
        </p:nvSpPr>
        <p:spPr/>
        <p:txBody>
          <a:bodyPr/>
          <a:lstStyle/>
          <a:p>
            <a:fld id="{0241204F-F358-4924-AA12-F711B0C312C8}" type="slidenum">
              <a:rPr lang="en-US" smtClean="0"/>
              <a:pPr/>
              <a:t>7</a:t>
            </a:fld>
            <a:endParaRPr lang="en-US" dirty="0"/>
          </a:p>
        </p:txBody>
      </p:sp>
    </p:spTree>
    <p:extLst>
      <p:ext uri="{BB962C8B-B14F-4D97-AF65-F5344CB8AC3E}">
        <p14:creationId xmlns:p14="http://schemas.microsoft.com/office/powerpoint/2010/main" val="975601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Refinancing Assessment District Debt</a:t>
            </a:r>
          </a:p>
        </p:txBody>
      </p:sp>
      <p:sp>
        <p:nvSpPr>
          <p:cNvPr id="3" name="Content Placeholder 2"/>
          <p:cNvSpPr>
            <a:spLocks noGrp="1"/>
          </p:cNvSpPr>
          <p:nvPr>
            <p:ph idx="1"/>
          </p:nvPr>
        </p:nvSpPr>
        <p:spPr/>
        <p:txBody>
          <a:bodyPr>
            <a:normAutofit/>
          </a:bodyPr>
          <a:lstStyle/>
          <a:p>
            <a:r>
              <a:rPr lang="en-US" dirty="0"/>
              <a:t>Lower rates for homeowners  </a:t>
            </a:r>
          </a:p>
          <a:p>
            <a:pPr lvl="1"/>
            <a:r>
              <a:rPr lang="en-US" dirty="0"/>
              <a:t>City financed?</a:t>
            </a:r>
          </a:p>
          <a:p>
            <a:pPr lvl="1"/>
            <a:r>
              <a:rPr lang="en-US" dirty="0"/>
              <a:t>Combined refunding either public or private?</a:t>
            </a:r>
          </a:p>
          <a:p>
            <a:pPr lvl="1"/>
            <a:r>
              <a:rPr lang="en-US" dirty="0"/>
              <a:t>Do Nothing.</a:t>
            </a:r>
          </a:p>
          <a:p>
            <a:endParaRPr lang="en-US" dirty="0"/>
          </a:p>
          <a:p>
            <a:endParaRPr lang="en-US" dirty="0"/>
          </a:p>
          <a:p>
            <a:pPr lvl="1"/>
            <a:endParaRPr lang="en-US" dirty="0"/>
          </a:p>
        </p:txBody>
      </p:sp>
      <p:sp>
        <p:nvSpPr>
          <p:cNvPr id="4" name="Date Placeholder 3"/>
          <p:cNvSpPr>
            <a:spLocks noGrp="1"/>
          </p:cNvSpPr>
          <p:nvPr>
            <p:ph type="dt" sz="half" idx="10"/>
          </p:nvPr>
        </p:nvSpPr>
        <p:spPr/>
        <p:txBody>
          <a:bodyPr/>
          <a:lstStyle/>
          <a:p>
            <a:fld id="{30E1D6BD-4F43-47DD-B86C-396EA6FCADCE}" type="datetime1">
              <a:rPr lang="en-US" smtClean="0"/>
              <a:t>3/11/2020</a:t>
            </a:fld>
            <a:endParaRPr lang="en-US" dirty="0"/>
          </a:p>
        </p:txBody>
      </p:sp>
      <p:sp>
        <p:nvSpPr>
          <p:cNvPr id="5" name="Footer Placeholder 4"/>
          <p:cNvSpPr>
            <a:spLocks noGrp="1"/>
          </p:cNvSpPr>
          <p:nvPr>
            <p:ph type="ftr" sz="quarter" idx="11"/>
          </p:nvPr>
        </p:nvSpPr>
        <p:spPr/>
        <p:txBody>
          <a:bodyPr/>
          <a:lstStyle/>
          <a:p>
            <a:r>
              <a:rPr lang="en-US"/>
              <a:t>City of Laguna Beach - Investment Status Report </a:t>
            </a:r>
            <a:endParaRPr lang="en-US" dirty="0"/>
          </a:p>
        </p:txBody>
      </p:sp>
      <p:sp>
        <p:nvSpPr>
          <p:cNvPr id="6" name="Slide Number Placeholder 5"/>
          <p:cNvSpPr>
            <a:spLocks noGrp="1"/>
          </p:cNvSpPr>
          <p:nvPr>
            <p:ph type="sldNum" sz="quarter" idx="12"/>
          </p:nvPr>
        </p:nvSpPr>
        <p:spPr/>
        <p:txBody>
          <a:bodyPr/>
          <a:lstStyle/>
          <a:p>
            <a:fld id="{0241204F-F358-4924-AA12-F711B0C312C8}" type="slidenum">
              <a:rPr lang="en-US" smtClean="0"/>
              <a:pPr/>
              <a:t>8</a:t>
            </a:fld>
            <a:endParaRPr lang="en-US" dirty="0"/>
          </a:p>
        </p:txBody>
      </p:sp>
      <p:pic>
        <p:nvPicPr>
          <p:cNvPr id="9" name="Picture 8">
            <a:extLst>
              <a:ext uri="{FF2B5EF4-FFF2-40B4-BE49-F238E27FC236}">
                <a16:creationId xmlns:a16="http://schemas.microsoft.com/office/drawing/2014/main" id="{987D18A4-312B-4916-A123-9C47381D5774}"/>
              </a:ext>
            </a:extLst>
          </p:cNvPr>
          <p:cNvPicPr>
            <a:picLocks noChangeAspect="1"/>
          </p:cNvPicPr>
          <p:nvPr/>
        </p:nvPicPr>
        <p:blipFill>
          <a:blip r:embed="rId2"/>
          <a:stretch>
            <a:fillRect/>
          </a:stretch>
        </p:blipFill>
        <p:spPr>
          <a:xfrm>
            <a:off x="1657350" y="3124200"/>
            <a:ext cx="5772150" cy="2933700"/>
          </a:xfrm>
          <a:prstGeom prst="rect">
            <a:avLst/>
          </a:prstGeom>
        </p:spPr>
      </p:pic>
    </p:spTree>
    <p:extLst>
      <p:ext uri="{BB962C8B-B14F-4D97-AF65-F5344CB8AC3E}">
        <p14:creationId xmlns:p14="http://schemas.microsoft.com/office/powerpoint/2010/main" val="19807046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6331</TotalTime>
  <Words>656</Words>
  <Application>Microsoft Office PowerPoint</Application>
  <PresentationFormat>On-screen Show (4:3)</PresentationFormat>
  <Paragraphs>83</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Georgia</vt:lpstr>
      <vt:lpstr>Office Theme</vt:lpstr>
      <vt:lpstr>City of Laguna Beach Investment Status Report Q1 2020 With Guest Financial Expert Bill Blackwill, Managing Director Stifel Investment Services</vt:lpstr>
      <vt:lpstr>Economic Update  Bill Blackwill, Managing Director Stifel Investment Services  Hardcopy slides will be available at the meeting. </vt:lpstr>
      <vt:lpstr>PowerPoint Presentation</vt:lpstr>
      <vt:lpstr>Portfolio Attributes At February 29, 2020</vt:lpstr>
      <vt:lpstr>Investment Policy Direction</vt:lpstr>
      <vt:lpstr>Unrealized Gains at March 10, 2020  totaled $851,000</vt:lpstr>
      <vt:lpstr>Investing in the future</vt:lpstr>
      <vt:lpstr>Refinancing Assessment District Debt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City of Laguna Beach  INVESTMENT REPORT</dc:title>
  <dc:creator>Laura Parisi</dc:creator>
  <cp:lastModifiedBy>Parisi, Laura CT</cp:lastModifiedBy>
  <cp:revision>643</cp:revision>
  <cp:lastPrinted>2019-06-04T20:42:23Z</cp:lastPrinted>
  <dcterms:created xsi:type="dcterms:W3CDTF">2011-07-13T18:26:31Z</dcterms:created>
  <dcterms:modified xsi:type="dcterms:W3CDTF">2020-03-11T16:33:02Z</dcterms:modified>
</cp:coreProperties>
</file>