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4"/>
  </p:notesMasterIdLst>
  <p:sldIdLst>
    <p:sldId id="352" r:id="rId2"/>
    <p:sldId id="337" r:id="rId3"/>
    <p:sldId id="353" r:id="rId4"/>
    <p:sldId id="354" r:id="rId5"/>
    <p:sldId id="355" r:id="rId6"/>
    <p:sldId id="356" r:id="rId7"/>
    <p:sldId id="357" r:id="rId8"/>
    <p:sldId id="358" r:id="rId9"/>
    <p:sldId id="359" r:id="rId10"/>
    <p:sldId id="349" r:id="rId11"/>
    <p:sldId id="350" r:id="rId12"/>
    <p:sldId id="35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32C681-4374-4E2E-BF10-12A85C5F870B}">
          <p14:sldIdLst>
            <p14:sldId id="352"/>
            <p14:sldId id="337"/>
            <p14:sldId id="353"/>
            <p14:sldId id="354"/>
            <p14:sldId id="355"/>
            <p14:sldId id="356"/>
            <p14:sldId id="357"/>
            <p14:sldId id="358"/>
            <p14:sldId id="359"/>
            <p14:sldId id="349"/>
            <p14:sldId id="350"/>
            <p14:sldId id="351"/>
          </p14:sldIdLst>
        </p14:section>
        <p14:section name="Untitled Section" id="{C37CD21D-0D46-43E0-BC5B-BD193A37922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Parisi" initials="LP" lastIdx="0" clrIdx="0"/>
  <p:cmAuthor id="1" name="Parisi, Laura CT" initials="PL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6" autoAdjust="0"/>
    <p:restoredTop sz="85899" autoAdjust="0"/>
  </p:normalViewPr>
  <p:slideViewPr>
    <p:cSldViewPr>
      <p:cViewPr varScale="1">
        <p:scale>
          <a:sx n="160" d="100"/>
          <a:sy n="160" d="100"/>
        </p:scale>
        <p:origin x="172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Yield Versus Benchmark Trend</a:t>
            </a:r>
          </a:p>
          <a:p>
            <a:pPr>
              <a:defRPr/>
            </a:pPr>
            <a:r>
              <a:rPr lang="en-US" sz="1800" b="1" i="0" baseline="0">
                <a:effectLst/>
              </a:rPr>
              <a:t>Unaudited</a:t>
            </a:r>
          </a:p>
        </c:rich>
      </c:tx>
      <c:layout>
        <c:manualLayout>
          <c:xMode val="edge"/>
          <c:yMode val="edge"/>
          <c:x val="0.35758780524337153"/>
          <c:y val="1.4885699096225412E-2"/>
        </c:manualLayout>
      </c:layout>
      <c:overlay val="0"/>
    </c:title>
    <c:autoTitleDeleted val="0"/>
    <c:plotArea>
      <c:layout>
        <c:manualLayout>
          <c:layoutTarget val="inner"/>
          <c:xMode val="edge"/>
          <c:yMode val="edge"/>
          <c:x val="3.9632742415258479E-2"/>
          <c:y val="0.13969652853125414"/>
          <c:w val="0.9223945591706697"/>
          <c:h val="0.77008074947569349"/>
        </c:manualLayout>
      </c:layout>
      <c:barChart>
        <c:barDir val="col"/>
        <c:grouping val="clustered"/>
        <c:varyColors val="0"/>
        <c:ser>
          <c:idx val="0"/>
          <c:order val="0"/>
          <c:tx>
            <c:v>Avg Laguna Beach Yield at June 30</c:v>
          </c:tx>
          <c:invertIfNegative val="0"/>
          <c:dLbls>
            <c:dLbl>
              <c:idx val="1"/>
              <c:layout>
                <c:manualLayout>
                  <c:x val="9.825596436913791E-4"/>
                  <c:y val="-2.1265284423179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95-4713-9404-09A22CCF4180}"/>
                </c:ext>
              </c:extLst>
            </c:dLbl>
            <c:dLbl>
              <c:idx val="4"/>
              <c:layout>
                <c:manualLayout>
                  <c:x val="-2.9476789310741375E-3"/>
                  <c:y val="-2.12652844231791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95-4713-9404-09A22CCF4180}"/>
                </c:ext>
              </c:extLst>
            </c:dLbl>
            <c:dLbl>
              <c:idx val="5"/>
              <c:layout>
                <c:manualLayout>
                  <c:x val="9.8255964369141509E-4"/>
                  <c:y val="-2.33918128654971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95-4713-9404-09A22CCF4180}"/>
                </c:ext>
              </c:extLst>
            </c:dLbl>
            <c:spPr>
              <a:noFill/>
              <a:ln>
                <a:noFill/>
              </a:ln>
              <a:effectLst/>
            </c:spPr>
            <c:txPr>
              <a:bodyPr wrap="square" lIns="38100" tIns="19050" rIns="38100" bIns="19050" anchor="ctr">
                <a:spAutoFit/>
              </a:bodyPr>
              <a:lstStyle/>
              <a:p>
                <a:pPr>
                  <a:defRPr sz="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 Yr Interest, Yield Trends'!$A$5:$A$27</c:f>
              <c:strCache>
                <c:ptCount val="23"/>
                <c:pt idx="0">
                  <c:v>Apr 2022</c:v>
                </c:pt>
                <c:pt idx="1">
                  <c:v>20/21</c:v>
                </c:pt>
                <c:pt idx="2">
                  <c:v>19/20</c:v>
                </c:pt>
                <c:pt idx="3">
                  <c:v>18/19</c:v>
                </c:pt>
                <c:pt idx="4">
                  <c:v>17/18 </c:v>
                </c:pt>
                <c:pt idx="5">
                  <c:v>16/17</c:v>
                </c:pt>
                <c:pt idx="6">
                  <c:v>15/16 </c:v>
                </c:pt>
                <c:pt idx="7">
                  <c:v>14/15</c:v>
                </c:pt>
                <c:pt idx="8">
                  <c:v>13/14</c:v>
                </c:pt>
                <c:pt idx="9">
                  <c:v>12/13</c:v>
                </c:pt>
                <c:pt idx="10">
                  <c:v>11/12</c:v>
                </c:pt>
                <c:pt idx="11">
                  <c:v>10/11</c:v>
                </c:pt>
                <c:pt idx="12">
                  <c:v>09/10</c:v>
                </c:pt>
                <c:pt idx="13">
                  <c:v>08/09</c:v>
                </c:pt>
                <c:pt idx="14">
                  <c:v>07/08</c:v>
                </c:pt>
                <c:pt idx="15">
                  <c:v>06/07</c:v>
                </c:pt>
                <c:pt idx="16">
                  <c:v>05/06</c:v>
                </c:pt>
                <c:pt idx="17">
                  <c:v>04/05</c:v>
                </c:pt>
                <c:pt idx="18">
                  <c:v>03/04</c:v>
                </c:pt>
                <c:pt idx="19">
                  <c:v>02/03</c:v>
                </c:pt>
                <c:pt idx="20">
                  <c:v>01/02</c:v>
                </c:pt>
                <c:pt idx="21">
                  <c:v>00/01</c:v>
                </c:pt>
                <c:pt idx="22">
                  <c:v>99/00</c:v>
                </c:pt>
              </c:strCache>
              <c:extLst/>
            </c:strRef>
          </c:cat>
          <c:val>
            <c:numRef>
              <c:f>'17 Yr Interest, Yield Trends'!$F$5:$F$27</c:f>
              <c:numCache>
                <c:formatCode>0.00%</c:formatCode>
                <c:ptCount val="23"/>
                <c:pt idx="0">
                  <c:v>1.0999999999999999E-2</c:v>
                </c:pt>
                <c:pt idx="1">
                  <c:v>9.5999999999999992E-3</c:v>
                </c:pt>
                <c:pt idx="2">
                  <c:v>1.66E-2</c:v>
                </c:pt>
                <c:pt idx="3">
                  <c:v>2.07E-2</c:v>
                </c:pt>
                <c:pt idx="4">
                  <c:v>1.83E-2</c:v>
                </c:pt>
                <c:pt idx="5">
                  <c:v>1.43E-2</c:v>
                </c:pt>
                <c:pt idx="6">
                  <c:v>1.12E-2</c:v>
                </c:pt>
                <c:pt idx="7">
                  <c:v>1.01E-2</c:v>
                </c:pt>
                <c:pt idx="8">
                  <c:v>8.6999999999999994E-3</c:v>
                </c:pt>
                <c:pt idx="9">
                  <c:v>8.8000000000000005E-3</c:v>
                </c:pt>
                <c:pt idx="10">
                  <c:v>1.0800000000000001E-2</c:v>
                </c:pt>
                <c:pt idx="11">
                  <c:v>1.486E-2</c:v>
                </c:pt>
                <c:pt idx="12">
                  <c:v>1.643E-2</c:v>
                </c:pt>
                <c:pt idx="13">
                  <c:v>2.3300000000000001E-2</c:v>
                </c:pt>
                <c:pt idx="14">
                  <c:v>3.9579999999999997E-2</c:v>
                </c:pt>
                <c:pt idx="15">
                  <c:v>4.6760000000000003E-2</c:v>
                </c:pt>
                <c:pt idx="16">
                  <c:v>4.0770000000000001E-2</c:v>
                </c:pt>
                <c:pt idx="17">
                  <c:v>3.422E-2</c:v>
                </c:pt>
                <c:pt idx="18">
                  <c:v>2.615E-2</c:v>
                </c:pt>
                <c:pt idx="19">
                  <c:v>2.1780000000000001E-2</c:v>
                </c:pt>
                <c:pt idx="20">
                  <c:v>3.8280000000000002E-2</c:v>
                </c:pt>
                <c:pt idx="21">
                  <c:v>5.4210000000000001E-2</c:v>
                </c:pt>
                <c:pt idx="22">
                  <c:v>6.2489999999999997E-2</c:v>
                </c:pt>
              </c:numCache>
              <c:extLst/>
            </c:numRef>
          </c:val>
          <c:extLst>
            <c:ext xmlns:c16="http://schemas.microsoft.com/office/drawing/2014/chart" uri="{C3380CC4-5D6E-409C-BE32-E72D297353CC}">
              <c16:uniqueId val="{00000003-7395-4713-9404-09A22CCF4180}"/>
            </c:ext>
          </c:extLst>
        </c:ser>
        <c:ser>
          <c:idx val="1"/>
          <c:order val="1"/>
          <c:tx>
            <c:v>Benchmark 2 Year Treasury</c:v>
          </c:tx>
          <c:invertIfNegative val="0"/>
          <c:dLbls>
            <c:dLbl>
              <c:idx val="1"/>
              <c:layout>
                <c:manualLayout>
                  <c:x val="5.0229686855920372E-3"/>
                  <c:y val="-1.5594361762933581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95-4713-9404-09A22CCF4180}"/>
                </c:ext>
              </c:extLst>
            </c:dLbl>
            <c:dLbl>
              <c:idx val="3"/>
              <c:layout>
                <c:manualLayout>
                  <c:x val="4.9127982184568953E-3"/>
                  <c:y val="-2.12652844231799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95-4713-9404-09A22CCF4180}"/>
                </c:ext>
              </c:extLst>
            </c:dLbl>
            <c:dLbl>
              <c:idx val="18"/>
              <c:layout>
                <c:manualLayout>
                  <c:x val="9.9715099715098673E-3"/>
                  <c:y val="-1.88172122670443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95-4713-9404-09A22CCF4180}"/>
                </c:ext>
              </c:extLst>
            </c:dLbl>
            <c:spPr>
              <a:noFill/>
              <a:ln>
                <a:noFill/>
              </a:ln>
              <a:effectLst/>
            </c:spPr>
            <c:txPr>
              <a:bodyPr wrap="square" lIns="38100" tIns="19050" rIns="38100" bIns="19050" anchor="ctr">
                <a:spAutoFit/>
              </a:bodyPr>
              <a:lstStyle/>
              <a:p>
                <a:pPr>
                  <a:defRPr sz="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 Yr Interest, Yield Trends'!$A$5:$A$27</c:f>
              <c:strCache>
                <c:ptCount val="23"/>
                <c:pt idx="0">
                  <c:v>Apr 2022</c:v>
                </c:pt>
                <c:pt idx="1">
                  <c:v>20/21</c:v>
                </c:pt>
                <c:pt idx="2">
                  <c:v>19/20</c:v>
                </c:pt>
                <c:pt idx="3">
                  <c:v>18/19</c:v>
                </c:pt>
                <c:pt idx="4">
                  <c:v>17/18 </c:v>
                </c:pt>
                <c:pt idx="5">
                  <c:v>16/17</c:v>
                </c:pt>
                <c:pt idx="6">
                  <c:v>15/16 </c:v>
                </c:pt>
                <c:pt idx="7">
                  <c:v>14/15</c:v>
                </c:pt>
                <c:pt idx="8">
                  <c:v>13/14</c:v>
                </c:pt>
                <c:pt idx="9">
                  <c:v>12/13</c:v>
                </c:pt>
                <c:pt idx="10">
                  <c:v>11/12</c:v>
                </c:pt>
                <c:pt idx="11">
                  <c:v>10/11</c:v>
                </c:pt>
                <c:pt idx="12">
                  <c:v>09/10</c:v>
                </c:pt>
                <c:pt idx="13">
                  <c:v>08/09</c:v>
                </c:pt>
                <c:pt idx="14">
                  <c:v>07/08</c:v>
                </c:pt>
                <c:pt idx="15">
                  <c:v>06/07</c:v>
                </c:pt>
                <c:pt idx="16">
                  <c:v>05/06</c:v>
                </c:pt>
                <c:pt idx="17">
                  <c:v>04/05</c:v>
                </c:pt>
                <c:pt idx="18">
                  <c:v>03/04</c:v>
                </c:pt>
                <c:pt idx="19">
                  <c:v>02/03</c:v>
                </c:pt>
                <c:pt idx="20">
                  <c:v>01/02</c:v>
                </c:pt>
                <c:pt idx="21">
                  <c:v>00/01</c:v>
                </c:pt>
                <c:pt idx="22">
                  <c:v>99/00</c:v>
                </c:pt>
              </c:strCache>
              <c:extLst/>
            </c:strRef>
          </c:cat>
          <c:val>
            <c:numRef>
              <c:f>'17 Yr Interest, Yield Trends'!$G$5:$G$27</c:f>
              <c:numCache>
                <c:formatCode>0.00%</c:formatCode>
                <c:ptCount val="23"/>
                <c:pt idx="0">
                  <c:v>2.7E-2</c:v>
                </c:pt>
                <c:pt idx="1">
                  <c:v>2.5000000000000001E-3</c:v>
                </c:pt>
                <c:pt idx="2">
                  <c:v>1.6000000000000001E-3</c:v>
                </c:pt>
                <c:pt idx="3">
                  <c:v>1.7500000000000002E-2</c:v>
                </c:pt>
                <c:pt idx="4">
                  <c:v>2.52E-2</c:v>
                </c:pt>
                <c:pt idx="5">
                  <c:v>1.38E-2</c:v>
                </c:pt>
                <c:pt idx="6">
                  <c:v>5.7999999999999996E-3</c:v>
                </c:pt>
                <c:pt idx="7">
                  <c:v>6.4000000000000003E-3</c:v>
                </c:pt>
                <c:pt idx="8">
                  <c:v>4.7000000000000002E-3</c:v>
                </c:pt>
                <c:pt idx="9">
                  <c:v>3.5999999999999999E-3</c:v>
                </c:pt>
                <c:pt idx="10">
                  <c:v>3.3E-3</c:v>
                </c:pt>
                <c:pt idx="11">
                  <c:v>4.5999999999999999E-3</c:v>
                </c:pt>
                <c:pt idx="12">
                  <c:v>6.1000000000000004E-3</c:v>
                </c:pt>
                <c:pt idx="13">
                  <c:v>1.11E-2</c:v>
                </c:pt>
                <c:pt idx="14">
                  <c:v>2.63E-2</c:v>
                </c:pt>
                <c:pt idx="15">
                  <c:v>4.87E-2</c:v>
                </c:pt>
                <c:pt idx="16">
                  <c:v>5.16E-2</c:v>
                </c:pt>
                <c:pt idx="17">
                  <c:v>3.6600000000000001E-2</c:v>
                </c:pt>
                <c:pt idx="18">
                  <c:v>2.7E-2</c:v>
                </c:pt>
                <c:pt idx="19">
                  <c:v>1.32E-2</c:v>
                </c:pt>
                <c:pt idx="20">
                  <c:v>2.9000000000000001E-2</c:v>
                </c:pt>
                <c:pt idx="21">
                  <c:v>4.2500000000000003E-2</c:v>
                </c:pt>
                <c:pt idx="22">
                  <c:v>6.3799999999999996E-2</c:v>
                </c:pt>
              </c:numCache>
              <c:extLst/>
            </c:numRef>
          </c:val>
          <c:extLst>
            <c:ext xmlns:c16="http://schemas.microsoft.com/office/drawing/2014/chart" uri="{C3380CC4-5D6E-409C-BE32-E72D297353CC}">
              <c16:uniqueId val="{00000006-7395-4713-9404-09A22CCF4180}"/>
            </c:ext>
          </c:extLst>
        </c:ser>
        <c:dLbls>
          <c:dLblPos val="outEnd"/>
          <c:showLegendKey val="0"/>
          <c:showVal val="1"/>
          <c:showCatName val="0"/>
          <c:showSerName val="0"/>
          <c:showPercent val="0"/>
          <c:showBubbleSize val="0"/>
        </c:dLbls>
        <c:gapWidth val="75"/>
        <c:overlap val="-25"/>
        <c:axId val="503778088"/>
        <c:axId val="503777304"/>
      </c:barChart>
      <c:catAx>
        <c:axId val="503778088"/>
        <c:scaling>
          <c:orientation val="minMax"/>
        </c:scaling>
        <c:delete val="0"/>
        <c:axPos val="b"/>
        <c:numFmt formatCode="General" sourceLinked="0"/>
        <c:majorTickMark val="none"/>
        <c:minorTickMark val="none"/>
        <c:tickLblPos val="nextTo"/>
        <c:txPr>
          <a:bodyPr/>
          <a:lstStyle/>
          <a:p>
            <a:pPr>
              <a:defRPr sz="700" b="1"/>
            </a:pPr>
            <a:endParaRPr lang="en-US"/>
          </a:p>
        </c:txPr>
        <c:crossAx val="503777304"/>
        <c:crosses val="autoZero"/>
        <c:auto val="1"/>
        <c:lblAlgn val="ctr"/>
        <c:lblOffset val="100"/>
        <c:noMultiLvlLbl val="0"/>
      </c:catAx>
      <c:valAx>
        <c:axId val="503777304"/>
        <c:scaling>
          <c:orientation val="minMax"/>
          <c:max val="6.5000000000000016E-2"/>
          <c:min val="0"/>
        </c:scaling>
        <c:delete val="0"/>
        <c:axPos val="l"/>
        <c:majorGridlines/>
        <c:numFmt formatCode="0.00%" sourceLinked="1"/>
        <c:majorTickMark val="none"/>
        <c:minorTickMark val="none"/>
        <c:tickLblPos val="nextTo"/>
        <c:spPr>
          <a:ln w="9525">
            <a:noFill/>
          </a:ln>
        </c:spPr>
        <c:crossAx val="503778088"/>
        <c:crosses val="autoZero"/>
        <c:crossBetween val="between"/>
      </c:valAx>
    </c:plotArea>
    <c:legend>
      <c:legendPos val="b"/>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2711" tIns="46357" rIns="92711" bIns="46357" rtlCol="0"/>
          <a:lstStyle>
            <a:lvl1pPr algn="l">
              <a:defRPr sz="1200"/>
            </a:lvl1pPr>
          </a:lstStyle>
          <a:p>
            <a:endParaRPr lang="en-US" dirty="0"/>
          </a:p>
        </p:txBody>
      </p:sp>
      <p:sp>
        <p:nvSpPr>
          <p:cNvPr id="3" name="Date Placeholder 2"/>
          <p:cNvSpPr>
            <a:spLocks noGrp="1"/>
          </p:cNvSpPr>
          <p:nvPr>
            <p:ph type="dt" idx="1"/>
          </p:nvPr>
        </p:nvSpPr>
        <p:spPr>
          <a:xfrm>
            <a:off x="3970940" y="3"/>
            <a:ext cx="3037840" cy="464820"/>
          </a:xfrm>
          <a:prstGeom prst="rect">
            <a:avLst/>
          </a:prstGeom>
        </p:spPr>
        <p:txBody>
          <a:bodyPr vert="horz" lIns="92711" tIns="46357" rIns="92711" bIns="46357" rtlCol="0"/>
          <a:lstStyle>
            <a:lvl1pPr algn="r">
              <a:defRPr sz="1200"/>
            </a:lvl1pPr>
          </a:lstStyle>
          <a:p>
            <a:fld id="{A27CC81A-C9D2-41B4-AFE1-F0E84FD65EF0}" type="datetimeFigureOut">
              <a:rPr lang="en-US" smtClean="0"/>
              <a:pPr/>
              <a:t>6/6/2022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711" tIns="46357" rIns="92711" bIns="4635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11" tIns="46357" rIns="92711" bIns="463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711" tIns="46357" rIns="92711" bIns="463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2711" tIns="46357" rIns="92711" bIns="46357" rtlCol="0" anchor="b"/>
          <a:lstStyle>
            <a:lvl1pPr algn="r">
              <a:defRPr sz="1200"/>
            </a:lvl1pPr>
          </a:lstStyle>
          <a:p>
            <a:fld id="{DBAD221C-85C1-428B-807E-8004FA918483}" type="slidenum">
              <a:rPr lang="en-US" smtClean="0"/>
              <a:pPr/>
              <a:t>‹#›</a:t>
            </a:fld>
            <a:endParaRPr lang="en-US" dirty="0"/>
          </a:p>
        </p:txBody>
      </p:sp>
    </p:spTree>
    <p:extLst>
      <p:ext uri="{BB962C8B-B14F-4D97-AF65-F5344CB8AC3E}">
        <p14:creationId xmlns:p14="http://schemas.microsoft.com/office/powerpoint/2010/main" val="189995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D221C-85C1-428B-807E-8004FA918483}" type="slidenum">
              <a:rPr lang="en-US" smtClean="0"/>
              <a:pPr/>
              <a:t>1</a:t>
            </a:fld>
            <a:endParaRPr lang="en-US" dirty="0"/>
          </a:p>
        </p:txBody>
      </p:sp>
    </p:spTree>
    <p:extLst>
      <p:ext uri="{BB962C8B-B14F-4D97-AF65-F5344CB8AC3E}">
        <p14:creationId xmlns:p14="http://schemas.microsoft.com/office/powerpoint/2010/main" val="1057075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7DDB015-DFF6-4F1A-A6E3-592B31ACD9D2}" type="datetime1">
              <a:rPr lang="en-US" smtClean="0"/>
              <a:t>6/6/2022</a:t>
            </a:fld>
            <a:endParaRPr lang="en-US" dirty="0"/>
          </a:p>
        </p:txBody>
      </p:sp>
      <p:sp>
        <p:nvSpPr>
          <p:cNvPr id="5" name="Footer Placeholder 4"/>
          <p:cNvSpPr>
            <a:spLocks noGrp="1"/>
          </p:cNvSpPr>
          <p:nvPr>
            <p:ph type="ftr" sz="quarter" idx="11"/>
          </p:nvPr>
        </p:nvSpPr>
        <p:spPr/>
        <p:txBody>
          <a:bodyPr/>
          <a:lstStyle/>
          <a:p>
            <a:r>
              <a:rPr lang="en-US" dirty="0"/>
              <a:t>City of Laguna Beach - Investment Status Report </a:t>
            </a:r>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75577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9C03CC-6C75-4ABC-96FC-A35C33A6CB63}" type="datetime1">
              <a:rPr lang="en-US" smtClean="0"/>
              <a:t>6/6/2022</a:t>
            </a:fld>
            <a:endParaRPr lang="en-US" dirty="0"/>
          </a:p>
        </p:txBody>
      </p:sp>
      <p:sp>
        <p:nvSpPr>
          <p:cNvPr id="5" name="Footer Placeholder 4"/>
          <p:cNvSpPr>
            <a:spLocks noGrp="1"/>
          </p:cNvSpPr>
          <p:nvPr>
            <p:ph type="ftr" sz="quarter" idx="11"/>
          </p:nvPr>
        </p:nvSpPr>
        <p:spPr/>
        <p:txBody>
          <a:bodyPr/>
          <a:lstStyle/>
          <a:p>
            <a:r>
              <a:rPr lang="en-US" dirty="0"/>
              <a:t>City of Laguna Beach - Investment Status Report </a:t>
            </a:r>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78089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83261-74A1-4D72-8D9A-343F9899AF02}" type="datetime1">
              <a:rPr lang="en-US" smtClean="0"/>
              <a:t>6/6/2022</a:t>
            </a:fld>
            <a:endParaRPr lang="en-US" dirty="0"/>
          </a:p>
        </p:txBody>
      </p:sp>
      <p:sp>
        <p:nvSpPr>
          <p:cNvPr id="5" name="Footer Placeholder 4"/>
          <p:cNvSpPr>
            <a:spLocks noGrp="1"/>
          </p:cNvSpPr>
          <p:nvPr>
            <p:ph type="ftr" sz="quarter" idx="11"/>
          </p:nvPr>
        </p:nvSpPr>
        <p:spPr/>
        <p:txBody>
          <a:bodyPr/>
          <a:lstStyle/>
          <a:p>
            <a:r>
              <a:rPr lang="en-US" dirty="0"/>
              <a:t>City of Laguna Beach - Investment Status Report </a:t>
            </a:r>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17203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E1D6BD-4F43-47DD-B86C-396EA6FCADCE}" type="datetime1">
              <a:rPr lang="en-US" smtClean="0"/>
              <a:t>6/6/2022</a:t>
            </a:fld>
            <a:endParaRPr lang="en-US" dirty="0"/>
          </a:p>
        </p:txBody>
      </p:sp>
      <p:sp>
        <p:nvSpPr>
          <p:cNvPr id="5" name="Footer Placeholder 4"/>
          <p:cNvSpPr>
            <a:spLocks noGrp="1"/>
          </p:cNvSpPr>
          <p:nvPr>
            <p:ph type="ftr" sz="quarter" idx="11"/>
          </p:nvPr>
        </p:nvSpPr>
        <p:spPr/>
        <p:txBody>
          <a:bodyPr/>
          <a:lstStyle/>
          <a:p>
            <a:r>
              <a:rPr lang="en-US" dirty="0"/>
              <a:t>City of Laguna Beach - Investment Status Report </a:t>
            </a:r>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15680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D89108-66E4-4F44-AA6C-CD75B9CB8934}" type="datetime1">
              <a:rPr lang="en-US" smtClean="0"/>
              <a:t>6/6/2022</a:t>
            </a:fld>
            <a:endParaRPr lang="en-US" dirty="0"/>
          </a:p>
        </p:txBody>
      </p:sp>
      <p:sp>
        <p:nvSpPr>
          <p:cNvPr id="5" name="Footer Placeholder 4"/>
          <p:cNvSpPr>
            <a:spLocks noGrp="1"/>
          </p:cNvSpPr>
          <p:nvPr>
            <p:ph type="ftr" sz="quarter" idx="11"/>
          </p:nvPr>
        </p:nvSpPr>
        <p:spPr/>
        <p:txBody>
          <a:bodyPr/>
          <a:lstStyle/>
          <a:p>
            <a:r>
              <a:rPr lang="en-US" dirty="0"/>
              <a:t>City of Laguna Beach - Investment Status Report </a:t>
            </a:r>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81850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EA2758-134D-47FE-B478-D2C79086EF07}" type="datetime1">
              <a:rPr lang="en-US" smtClean="0"/>
              <a:t>6/6/2022</a:t>
            </a:fld>
            <a:endParaRPr lang="en-US" dirty="0"/>
          </a:p>
        </p:txBody>
      </p:sp>
      <p:sp>
        <p:nvSpPr>
          <p:cNvPr id="6" name="Footer Placeholder 5"/>
          <p:cNvSpPr>
            <a:spLocks noGrp="1"/>
          </p:cNvSpPr>
          <p:nvPr>
            <p:ph type="ftr" sz="quarter" idx="11"/>
          </p:nvPr>
        </p:nvSpPr>
        <p:spPr/>
        <p:txBody>
          <a:bodyPr/>
          <a:lstStyle/>
          <a:p>
            <a:r>
              <a:rPr lang="en-US" dirty="0"/>
              <a:t>City of Laguna Beach - Investment Status Report </a:t>
            </a:r>
          </a:p>
        </p:txBody>
      </p:sp>
      <p:sp>
        <p:nvSpPr>
          <p:cNvPr id="7" name="Slide Number Placeholder 6"/>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71509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05F52A-793A-4DF3-9BD9-E03E0F6FDC71}" type="datetime1">
              <a:rPr lang="en-US" smtClean="0"/>
              <a:t>6/6/2022</a:t>
            </a:fld>
            <a:endParaRPr lang="en-US" dirty="0"/>
          </a:p>
        </p:txBody>
      </p:sp>
      <p:sp>
        <p:nvSpPr>
          <p:cNvPr id="8" name="Footer Placeholder 7"/>
          <p:cNvSpPr>
            <a:spLocks noGrp="1"/>
          </p:cNvSpPr>
          <p:nvPr>
            <p:ph type="ftr" sz="quarter" idx="11"/>
          </p:nvPr>
        </p:nvSpPr>
        <p:spPr/>
        <p:txBody>
          <a:bodyPr/>
          <a:lstStyle/>
          <a:p>
            <a:r>
              <a:rPr lang="en-US" dirty="0"/>
              <a:t>City of Laguna Beach - Investment Status Report </a:t>
            </a:r>
          </a:p>
        </p:txBody>
      </p:sp>
      <p:sp>
        <p:nvSpPr>
          <p:cNvPr id="9" name="Slide Number Placeholder 8"/>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73825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DA7B1-D054-4F97-823F-B0910FAFA5D4}" type="datetime1">
              <a:rPr lang="en-US" smtClean="0"/>
              <a:t>6/6/2022</a:t>
            </a:fld>
            <a:endParaRPr lang="en-US" dirty="0"/>
          </a:p>
        </p:txBody>
      </p:sp>
      <p:sp>
        <p:nvSpPr>
          <p:cNvPr id="4" name="Footer Placeholder 3"/>
          <p:cNvSpPr>
            <a:spLocks noGrp="1"/>
          </p:cNvSpPr>
          <p:nvPr>
            <p:ph type="ftr" sz="quarter" idx="11"/>
          </p:nvPr>
        </p:nvSpPr>
        <p:spPr/>
        <p:txBody>
          <a:bodyPr/>
          <a:lstStyle/>
          <a:p>
            <a:r>
              <a:rPr lang="en-US" dirty="0"/>
              <a:t>City of Laguna Beach - Investment Status Report </a:t>
            </a:r>
          </a:p>
        </p:txBody>
      </p:sp>
      <p:sp>
        <p:nvSpPr>
          <p:cNvPr id="5" name="Slide Number Placeholder 4"/>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65607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6/6/2022</a:t>
            </a:fld>
            <a:endParaRPr lang="en-US" dirty="0"/>
          </a:p>
        </p:txBody>
      </p:sp>
      <p:sp>
        <p:nvSpPr>
          <p:cNvPr id="3" name="Footer Placeholder 2"/>
          <p:cNvSpPr>
            <a:spLocks noGrp="1"/>
          </p:cNvSpPr>
          <p:nvPr>
            <p:ph type="ftr" sz="quarter" idx="11"/>
          </p:nvPr>
        </p:nvSpPr>
        <p:spPr/>
        <p:txBody>
          <a:bodyPr/>
          <a:lstStyle/>
          <a:p>
            <a:r>
              <a:rPr lang="en-US" dirty="0"/>
              <a:t>City of Laguna Beach - Investment Status Report </a:t>
            </a:r>
          </a:p>
        </p:txBody>
      </p:sp>
      <p:sp>
        <p:nvSpPr>
          <p:cNvPr id="4" name="Slide Number Placeholder 3"/>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29927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165417-A72B-442B-9D83-7BD2CE7E80BD}" type="datetime1">
              <a:rPr lang="en-US" smtClean="0"/>
              <a:t>6/6/2022</a:t>
            </a:fld>
            <a:endParaRPr lang="en-US" dirty="0"/>
          </a:p>
        </p:txBody>
      </p:sp>
      <p:sp>
        <p:nvSpPr>
          <p:cNvPr id="6" name="Footer Placeholder 5"/>
          <p:cNvSpPr>
            <a:spLocks noGrp="1"/>
          </p:cNvSpPr>
          <p:nvPr>
            <p:ph type="ftr" sz="quarter" idx="11"/>
          </p:nvPr>
        </p:nvSpPr>
        <p:spPr/>
        <p:txBody>
          <a:bodyPr/>
          <a:lstStyle/>
          <a:p>
            <a:r>
              <a:rPr lang="en-US" dirty="0"/>
              <a:t>City of Laguna Beach - Investment Status Report </a:t>
            </a:r>
          </a:p>
        </p:txBody>
      </p:sp>
      <p:sp>
        <p:nvSpPr>
          <p:cNvPr id="7" name="Slide Number Placeholder 6"/>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61456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097E32-0B1E-48E7-8137-616B78E4DD00}" type="datetime1">
              <a:rPr lang="en-US" smtClean="0"/>
              <a:t>6/6/2022</a:t>
            </a:fld>
            <a:endParaRPr lang="en-US" dirty="0"/>
          </a:p>
        </p:txBody>
      </p:sp>
      <p:sp>
        <p:nvSpPr>
          <p:cNvPr id="6" name="Footer Placeholder 5"/>
          <p:cNvSpPr>
            <a:spLocks noGrp="1"/>
          </p:cNvSpPr>
          <p:nvPr>
            <p:ph type="ftr" sz="quarter" idx="11"/>
          </p:nvPr>
        </p:nvSpPr>
        <p:spPr/>
        <p:txBody>
          <a:bodyPr/>
          <a:lstStyle/>
          <a:p>
            <a:r>
              <a:rPr lang="en-US" dirty="0"/>
              <a:t>City of Laguna Beach - Investment Status Report </a:t>
            </a:r>
          </a:p>
        </p:txBody>
      </p:sp>
      <p:sp>
        <p:nvSpPr>
          <p:cNvPr id="7" name="Slide Number Placeholder 6"/>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409003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7E750A-2928-49CA-8454-DA97BF1E48B5}" type="datetime1">
              <a:rPr lang="en-US" smtClean="0"/>
              <a:t>6/6/2022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City of Laguna Beach - Investment Status Report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13713668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parisi@lagunabeachcity.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99477" y="380421"/>
            <a:ext cx="7772400" cy="1752600"/>
          </a:xfrm>
        </p:spPr>
        <p:txBody>
          <a:bodyPr>
            <a:noAutofit/>
          </a:bodyPr>
          <a:lstStyle/>
          <a:p>
            <a:r>
              <a:rPr lang="en-US" sz="2400" b="1" dirty="0"/>
              <a:t>City of Laguna Beach</a:t>
            </a:r>
            <a:br>
              <a:rPr lang="en-US" sz="2400" dirty="0"/>
            </a:br>
            <a:r>
              <a:rPr lang="en-US" sz="2400" b="1" dirty="0"/>
              <a:t>Investment Status Report April 30, 2022</a:t>
            </a:r>
            <a:br>
              <a:rPr lang="en-US" sz="2400" b="1" dirty="0"/>
            </a:br>
            <a:r>
              <a:rPr lang="en-US" sz="1800" b="1" dirty="0"/>
              <a:t>With Guest Financial Expert</a:t>
            </a:r>
            <a:br>
              <a:rPr lang="en-US" sz="1800" b="1" dirty="0"/>
            </a:br>
            <a:r>
              <a:rPr lang="en-US" sz="1800" b="1" dirty="0"/>
              <a:t>Bill Blackwill, Managing Director</a:t>
            </a:r>
            <a:br>
              <a:rPr lang="en-US" sz="1800" b="1" dirty="0"/>
            </a:br>
            <a:r>
              <a:rPr lang="en-US" sz="1800" b="1" dirty="0"/>
              <a:t>Stifel Investment Services</a:t>
            </a:r>
          </a:p>
        </p:txBody>
      </p:sp>
      <p:sp>
        <p:nvSpPr>
          <p:cNvPr id="2" name="Subtitle 1"/>
          <p:cNvSpPr>
            <a:spLocks noGrp="1"/>
          </p:cNvSpPr>
          <p:nvPr>
            <p:ph type="subTitle" idx="1"/>
          </p:nvPr>
        </p:nvSpPr>
        <p:spPr>
          <a:xfrm>
            <a:off x="533400" y="2362200"/>
            <a:ext cx="7924800" cy="4267200"/>
          </a:xfrm>
        </p:spPr>
        <p:txBody>
          <a:bodyPr>
            <a:normAutofit/>
          </a:bodyPr>
          <a:lstStyle/>
          <a:p>
            <a:r>
              <a:rPr lang="en-US" sz="1500" cap="none" dirty="0">
                <a:latin typeface="Georgia" pitchFamily="18" charset="0"/>
              </a:rPr>
              <a:t>Monday June 6, 2022 1:30pm</a:t>
            </a:r>
          </a:p>
          <a:p>
            <a:endParaRPr lang="en-US" sz="1500" dirty="0">
              <a:latin typeface="Georgia" pitchFamily="18" charset="0"/>
            </a:endParaRPr>
          </a:p>
          <a:p>
            <a:r>
              <a:rPr lang="en-US" b="1" cap="none" dirty="0">
                <a:latin typeface="Georgia" pitchFamily="18" charset="0"/>
              </a:rPr>
              <a:t>Agenda</a:t>
            </a:r>
          </a:p>
          <a:p>
            <a:pPr marL="342900" indent="-342900" algn="l">
              <a:buFont typeface="+mj-lt"/>
              <a:buAutoNum type="arabicPeriod"/>
            </a:pPr>
            <a:r>
              <a:rPr lang="en-US" sz="1500" cap="none" dirty="0">
                <a:latin typeface="Georgia" pitchFamily="18" charset="0"/>
              </a:rPr>
              <a:t>Introductions – Thank you to public volunteers Karl Koski and welcome to Glenn Grey</a:t>
            </a:r>
          </a:p>
          <a:p>
            <a:pPr marL="342900" indent="-342900" algn="l">
              <a:buFont typeface="+mj-lt"/>
              <a:buAutoNum type="arabicPeriod"/>
            </a:pPr>
            <a:r>
              <a:rPr lang="en-US" sz="1500" cap="none" dirty="0">
                <a:latin typeface="Georgia" pitchFamily="18" charset="0"/>
              </a:rPr>
              <a:t>Economic update – Bill Blackwill</a:t>
            </a:r>
          </a:p>
          <a:p>
            <a:pPr marL="342900" indent="-342900" algn="l">
              <a:buFont typeface="+mj-lt"/>
              <a:buAutoNum type="arabicPeriod"/>
            </a:pPr>
            <a:r>
              <a:rPr lang="en-US" sz="1500" cap="none" dirty="0">
                <a:latin typeface="Georgia" pitchFamily="18" charset="0"/>
              </a:rPr>
              <a:t>Laguna Beach Portfolio Update</a:t>
            </a:r>
          </a:p>
          <a:p>
            <a:pPr marL="342900" indent="-342900" algn="l">
              <a:buFont typeface="+mj-lt"/>
              <a:buAutoNum type="arabicPeriod"/>
            </a:pPr>
            <a:r>
              <a:rPr lang="en-US" sz="1500" dirty="0">
                <a:latin typeface="Georgia" pitchFamily="18" charset="0"/>
              </a:rPr>
              <a:t>2021 Investment Strategy and Policy Discussion</a:t>
            </a:r>
          </a:p>
          <a:p>
            <a:pPr algn="l"/>
            <a:endParaRPr lang="en-US" sz="1500" dirty="0">
              <a:latin typeface="Georgia" pitchFamily="18" charset="0"/>
            </a:endParaRPr>
          </a:p>
          <a:p>
            <a:pPr algn="l"/>
            <a:r>
              <a:rPr lang="en-US" sz="1500" cap="none" dirty="0">
                <a:latin typeface="Georgia" pitchFamily="18" charset="0"/>
              </a:rPr>
              <a:t>	Laura Parisi, CPA, CCMT			Victoria H. McIntosh, CPA</a:t>
            </a:r>
          </a:p>
          <a:p>
            <a:pPr algn="l"/>
            <a:r>
              <a:rPr lang="en-US" sz="1500" cap="none" dirty="0">
                <a:latin typeface="Georgia" pitchFamily="18" charset="0"/>
              </a:rPr>
              <a:t>	City Treasurer					Deputy City Treasurer</a:t>
            </a:r>
          </a:p>
          <a:p>
            <a:r>
              <a:rPr lang="en-US" sz="1500" dirty="0">
                <a:latin typeface="Georgia" pitchFamily="18" charset="0"/>
                <a:hlinkClick r:id="rId3"/>
              </a:rPr>
              <a:t>lparisi@lagunabeachcity.net</a:t>
            </a:r>
            <a:r>
              <a:rPr lang="en-US" sz="1500" dirty="0">
                <a:latin typeface="Georgia" pitchFamily="18" charset="0"/>
              </a:rPr>
              <a:t> </a:t>
            </a:r>
          </a:p>
          <a:p>
            <a:r>
              <a:rPr lang="en-US" sz="1500" cap="none" dirty="0">
                <a:latin typeface="Georgia" pitchFamily="18" charset="0"/>
              </a:rPr>
              <a:t>(949)497-0327 office (part-time)	(949)677-0327 cell</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1"/>
            <a:ext cx="1066800" cy="106564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10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EB56-3208-4582-8D39-B8E519C77857}"/>
              </a:ext>
            </a:extLst>
          </p:cNvPr>
          <p:cNvSpPr>
            <a:spLocks noGrp="1"/>
          </p:cNvSpPr>
          <p:nvPr>
            <p:ph type="title"/>
          </p:nvPr>
        </p:nvSpPr>
        <p:spPr>
          <a:xfrm>
            <a:off x="629841" y="365126"/>
            <a:ext cx="7886700" cy="1463674"/>
          </a:xfrm>
        </p:spPr>
        <p:txBody>
          <a:bodyPr>
            <a:normAutofit/>
          </a:bodyPr>
          <a:lstStyle/>
          <a:p>
            <a:pPr algn="ctr"/>
            <a:r>
              <a:rPr lang="en-US" sz="2400" b="1" dirty="0"/>
              <a:t>Laguna Beach Portfolio Update</a:t>
            </a:r>
            <a:br>
              <a:rPr lang="en-US" sz="2400" b="1" dirty="0"/>
            </a:br>
            <a:r>
              <a:rPr lang="en-US" sz="2400" b="1" dirty="0"/>
              <a:t>Laura Parisi, CPA, CCMT </a:t>
            </a:r>
            <a:br>
              <a:rPr lang="en-US" sz="2400" b="1" dirty="0"/>
            </a:br>
            <a:r>
              <a:rPr lang="en-US" sz="2400" b="1" dirty="0"/>
              <a:t>City Treasurer</a:t>
            </a:r>
            <a:br>
              <a:rPr lang="en-US" sz="2400" b="1" dirty="0"/>
            </a:br>
            <a:endParaRPr lang="en-US" sz="2400" dirty="0"/>
          </a:p>
        </p:txBody>
      </p:sp>
      <p:sp>
        <p:nvSpPr>
          <p:cNvPr id="3" name="Text Placeholder 2">
            <a:extLst>
              <a:ext uri="{FF2B5EF4-FFF2-40B4-BE49-F238E27FC236}">
                <a16:creationId xmlns:a16="http://schemas.microsoft.com/office/drawing/2014/main" id="{5DC71CB8-901A-4CAA-B2AE-C1824A014CE0}"/>
              </a:ext>
            </a:extLst>
          </p:cNvPr>
          <p:cNvSpPr>
            <a:spLocks noGrp="1"/>
          </p:cNvSpPr>
          <p:nvPr>
            <p:ph type="body" idx="1"/>
          </p:nvPr>
        </p:nvSpPr>
        <p:spPr/>
        <p:txBody>
          <a:bodyPr/>
          <a:lstStyle/>
          <a:p>
            <a:pPr algn="ctr"/>
            <a:r>
              <a:rPr lang="en-US" dirty="0"/>
              <a:t>At September 30, 2021</a:t>
            </a:r>
          </a:p>
        </p:txBody>
      </p:sp>
      <p:sp>
        <p:nvSpPr>
          <p:cNvPr id="4" name="Content Placeholder 3">
            <a:extLst>
              <a:ext uri="{FF2B5EF4-FFF2-40B4-BE49-F238E27FC236}">
                <a16:creationId xmlns:a16="http://schemas.microsoft.com/office/drawing/2014/main" id="{11E77E90-EBAD-48E7-9482-1138B3B84FDF}"/>
              </a:ext>
            </a:extLst>
          </p:cNvPr>
          <p:cNvSpPr>
            <a:spLocks noGrp="1"/>
          </p:cNvSpPr>
          <p:nvPr>
            <p:ph sz="half" idx="2"/>
          </p:nvPr>
        </p:nvSpPr>
        <p:spPr/>
        <p:txBody>
          <a:bodyPr>
            <a:normAutofit fontScale="77500" lnSpcReduction="20000"/>
          </a:bodyPr>
          <a:lstStyle/>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rPr>
              <a:t>$105.7 Million Dollars</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endParaRP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rPr>
              <a:t>Average yield 0.98%.</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endParaRP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rPr>
              <a:t>Benchmark 2-year T-Bill was 0.28%</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endParaRP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rPr>
              <a:t>Effective duration is less than stated duration and estimated at 2.46 years.</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endParaRP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rPr>
              <a:t>Highly rated securities.</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endParaRP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rPr>
              <a:t>GAAP:  Unaudited unrealized loss $54,000.</a:t>
            </a:r>
          </a:p>
          <a:p>
            <a:pPr marL="285750" indent="-285750">
              <a:buFont typeface="Arial" panose="020B0604020202020204" pitchFamily="34" charset="0"/>
              <a:buChar char="•"/>
            </a:pPr>
            <a:endParaRPr lang="en-US" dirty="0">
              <a:latin typeface="Georgia" panose="02040502050405020303" pitchFamily="18" charset="0"/>
              <a:ea typeface="Times New Roman" panose="02020603050405020304" pitchFamily="18" charset="0"/>
            </a:endParaRPr>
          </a:p>
        </p:txBody>
      </p:sp>
      <p:sp>
        <p:nvSpPr>
          <p:cNvPr id="5" name="Text Placeholder 4">
            <a:extLst>
              <a:ext uri="{FF2B5EF4-FFF2-40B4-BE49-F238E27FC236}">
                <a16:creationId xmlns:a16="http://schemas.microsoft.com/office/drawing/2014/main" id="{B797E3C0-0661-471E-B18A-C8666F764510}"/>
              </a:ext>
            </a:extLst>
          </p:cNvPr>
          <p:cNvSpPr>
            <a:spLocks noGrp="1"/>
          </p:cNvSpPr>
          <p:nvPr>
            <p:ph type="body" sz="quarter" idx="3"/>
          </p:nvPr>
        </p:nvSpPr>
        <p:spPr/>
        <p:txBody>
          <a:bodyPr/>
          <a:lstStyle/>
          <a:p>
            <a:pPr algn="ctr"/>
            <a:r>
              <a:rPr lang="en-US" dirty="0"/>
              <a:t>At April 30, 2022</a:t>
            </a:r>
          </a:p>
        </p:txBody>
      </p:sp>
      <p:sp>
        <p:nvSpPr>
          <p:cNvPr id="6" name="Content Placeholder 5">
            <a:extLst>
              <a:ext uri="{FF2B5EF4-FFF2-40B4-BE49-F238E27FC236}">
                <a16:creationId xmlns:a16="http://schemas.microsoft.com/office/drawing/2014/main" id="{B319F355-1083-40F3-8267-5E7C0F034C38}"/>
              </a:ext>
            </a:extLst>
          </p:cNvPr>
          <p:cNvSpPr>
            <a:spLocks noGrp="1"/>
          </p:cNvSpPr>
          <p:nvPr>
            <p:ph sz="quarter" idx="4"/>
          </p:nvPr>
        </p:nvSpPr>
        <p:spPr/>
        <p:txBody>
          <a:bodyPr>
            <a:normAutofit fontScale="77500" lnSpcReduction="20000"/>
          </a:bodyPr>
          <a:lstStyle/>
          <a:p>
            <a:pPr marL="285750" indent="-285750">
              <a:buFont typeface="Arial" panose="020B0604020202020204" pitchFamily="34" charset="0"/>
              <a:buChar char="•"/>
            </a:pPr>
            <a:r>
              <a:rPr lang="en-US" dirty="0">
                <a:latin typeface="Georgia" panose="02040502050405020303" pitchFamily="18" charset="0"/>
                <a:ea typeface="Times New Roman" panose="02020603050405020304" pitchFamily="18" charset="0"/>
              </a:rPr>
              <a:t>$148.5 Million Dollars</a:t>
            </a:r>
          </a:p>
          <a:p>
            <a:pPr marL="285750" indent="-285750">
              <a:buFont typeface="Arial" panose="020B0604020202020204" pitchFamily="34" charset="0"/>
              <a:buChar char="•"/>
            </a:pPr>
            <a:endParaRPr lang="en-US" dirty="0">
              <a:latin typeface="Georgia" panose="02040502050405020303" pitchFamily="18" charset="0"/>
              <a:ea typeface="Times New Roman" panose="02020603050405020304" pitchFamily="18" charset="0"/>
            </a:endParaRPr>
          </a:p>
          <a:p>
            <a:pPr marL="285750" indent="-285750">
              <a:buFont typeface="Arial" panose="020B0604020202020204" pitchFamily="34" charset="0"/>
              <a:buChar char="•"/>
            </a:pPr>
            <a:r>
              <a:rPr lang="en-US" dirty="0">
                <a:latin typeface="Georgia" panose="02040502050405020303" pitchFamily="18" charset="0"/>
                <a:ea typeface="Times New Roman" panose="02020603050405020304" pitchFamily="18" charset="0"/>
              </a:rPr>
              <a:t>Average yield 1.10%.</a:t>
            </a:r>
          </a:p>
          <a:p>
            <a:pPr marL="285750" indent="-285750">
              <a:buFont typeface="Arial" panose="020B0604020202020204" pitchFamily="34" charset="0"/>
              <a:buChar char="•"/>
            </a:pPr>
            <a:endParaRPr lang="en-US" dirty="0">
              <a:latin typeface="Georgia" panose="02040502050405020303" pitchFamily="18" charset="0"/>
              <a:ea typeface="Times New Roman" panose="02020603050405020304" pitchFamily="18" charset="0"/>
            </a:endParaRPr>
          </a:p>
          <a:p>
            <a:pPr marL="285750" indent="-285750">
              <a:buFont typeface="Arial" panose="020B0604020202020204" pitchFamily="34" charset="0"/>
              <a:buChar char="•"/>
            </a:pPr>
            <a:r>
              <a:rPr lang="en-US" dirty="0">
                <a:latin typeface="Georgia" panose="02040502050405020303" pitchFamily="18" charset="0"/>
                <a:ea typeface="Times New Roman" panose="02020603050405020304" pitchFamily="18" charset="0"/>
              </a:rPr>
              <a:t>Benchmark 2-year T-Bill was 2.70%</a:t>
            </a:r>
          </a:p>
          <a:p>
            <a:pPr marL="0" indent="0">
              <a:buNone/>
            </a:pPr>
            <a:endParaRPr lang="en-US" dirty="0">
              <a:latin typeface="Georgia" panose="02040502050405020303" pitchFamily="18" charset="0"/>
              <a:ea typeface="Times New Roman" panose="02020603050405020304" pitchFamily="18" charset="0"/>
            </a:endParaRPr>
          </a:p>
          <a:p>
            <a:pPr marL="285750" indent="-285750">
              <a:buFont typeface="Arial" panose="020B0604020202020204" pitchFamily="34" charset="0"/>
              <a:buChar char="•"/>
            </a:pPr>
            <a:r>
              <a:rPr lang="en-US" dirty="0">
                <a:latin typeface="Georgia" panose="02040502050405020303" pitchFamily="18" charset="0"/>
                <a:ea typeface="Times New Roman" panose="02020603050405020304" pitchFamily="18" charset="0"/>
              </a:rPr>
              <a:t>Effective duration is close to stated duration and estimated at 2.8 years.</a:t>
            </a:r>
          </a:p>
          <a:p>
            <a:pPr marL="285750" indent="-285750">
              <a:buFont typeface="Arial" panose="020B0604020202020204" pitchFamily="34" charset="0"/>
              <a:buChar char="•"/>
            </a:pPr>
            <a:endParaRPr lang="en-US" dirty="0">
              <a:latin typeface="Georgia" panose="02040502050405020303" pitchFamily="18" charset="0"/>
              <a:ea typeface="Times New Roman" panose="02020603050405020304" pitchFamily="18" charset="0"/>
            </a:endParaRPr>
          </a:p>
          <a:p>
            <a:pPr marL="285750" indent="-285750">
              <a:buFont typeface="Arial" panose="020B0604020202020204" pitchFamily="34" charset="0"/>
              <a:buChar char="•"/>
            </a:pPr>
            <a:r>
              <a:rPr lang="en-US" dirty="0">
                <a:latin typeface="Georgia" panose="02040502050405020303" pitchFamily="18" charset="0"/>
                <a:ea typeface="Times New Roman" panose="02020603050405020304" pitchFamily="18" charset="0"/>
              </a:rPr>
              <a:t>Highly rated securities.</a:t>
            </a:r>
          </a:p>
          <a:p>
            <a:pPr marL="285750" indent="-285750">
              <a:buFont typeface="Arial" panose="020B0604020202020204" pitchFamily="34" charset="0"/>
              <a:buChar char="•"/>
            </a:pPr>
            <a:endParaRPr lang="en-US" dirty="0">
              <a:latin typeface="Georgia" panose="02040502050405020303" pitchFamily="18" charset="0"/>
              <a:ea typeface="Times New Roman" panose="02020603050405020304" pitchFamily="18" charset="0"/>
            </a:endParaRPr>
          </a:p>
          <a:p>
            <a:pPr marL="285750" indent="-285750">
              <a:buFont typeface="Arial" panose="020B0604020202020204" pitchFamily="34" charset="0"/>
              <a:buChar char="•"/>
            </a:pPr>
            <a:r>
              <a:rPr lang="en-US" dirty="0">
                <a:latin typeface="Georgia" panose="02040502050405020303" pitchFamily="18" charset="0"/>
                <a:ea typeface="Times New Roman" panose="02020603050405020304" pitchFamily="18" charset="0"/>
              </a:rPr>
              <a:t>GAAP:  Unaudited unrealized loss $7.3 million.</a:t>
            </a:r>
          </a:p>
          <a:p>
            <a:pPr marL="285750" indent="-285750">
              <a:buFont typeface="Arial" panose="020B0604020202020204" pitchFamily="34" charset="0"/>
              <a:buChar char="•"/>
            </a:pPr>
            <a:endParaRPr lang="en-US" dirty="0">
              <a:latin typeface="Georgia" panose="02040502050405020303" pitchFamily="18" charset="0"/>
              <a:ea typeface="Times New Roman" panose="02020603050405020304" pitchFamily="18" charset="0"/>
            </a:endParaRPr>
          </a:p>
          <a:p>
            <a:endParaRPr lang="en-US" dirty="0"/>
          </a:p>
        </p:txBody>
      </p:sp>
      <p:sp>
        <p:nvSpPr>
          <p:cNvPr id="7" name="Date Placeholder 6">
            <a:extLst>
              <a:ext uri="{FF2B5EF4-FFF2-40B4-BE49-F238E27FC236}">
                <a16:creationId xmlns:a16="http://schemas.microsoft.com/office/drawing/2014/main" id="{FF409DC7-9653-4F7B-B604-C9A40F1AA09A}"/>
              </a:ext>
            </a:extLst>
          </p:cNvPr>
          <p:cNvSpPr>
            <a:spLocks noGrp="1"/>
          </p:cNvSpPr>
          <p:nvPr>
            <p:ph type="dt" sz="half" idx="10"/>
          </p:nvPr>
        </p:nvSpPr>
        <p:spPr/>
        <p:txBody>
          <a:bodyPr/>
          <a:lstStyle/>
          <a:p>
            <a:fld id="{1905F52A-793A-4DF3-9BD9-E03E0F6FDC71}" type="datetime1">
              <a:rPr lang="en-US" smtClean="0"/>
              <a:t>6/6/2022</a:t>
            </a:fld>
            <a:endParaRPr lang="en-US" dirty="0"/>
          </a:p>
        </p:txBody>
      </p:sp>
      <p:sp>
        <p:nvSpPr>
          <p:cNvPr id="8" name="Footer Placeholder 7">
            <a:extLst>
              <a:ext uri="{FF2B5EF4-FFF2-40B4-BE49-F238E27FC236}">
                <a16:creationId xmlns:a16="http://schemas.microsoft.com/office/drawing/2014/main" id="{453C3E11-4B44-41B2-B426-578B1B6DFD63}"/>
              </a:ext>
            </a:extLst>
          </p:cNvPr>
          <p:cNvSpPr>
            <a:spLocks noGrp="1"/>
          </p:cNvSpPr>
          <p:nvPr>
            <p:ph type="ftr" sz="quarter" idx="11"/>
          </p:nvPr>
        </p:nvSpPr>
        <p:spPr/>
        <p:txBody>
          <a:bodyPr/>
          <a:lstStyle/>
          <a:p>
            <a:r>
              <a:rPr lang="en-US"/>
              <a:t>City of Laguna Beach - Investment Status Report </a:t>
            </a:r>
            <a:endParaRPr lang="en-US" dirty="0"/>
          </a:p>
        </p:txBody>
      </p:sp>
      <p:sp>
        <p:nvSpPr>
          <p:cNvPr id="9" name="Slide Number Placeholder 8">
            <a:extLst>
              <a:ext uri="{FF2B5EF4-FFF2-40B4-BE49-F238E27FC236}">
                <a16:creationId xmlns:a16="http://schemas.microsoft.com/office/drawing/2014/main" id="{71B85F66-9900-42B6-8C2B-E7DEF11B46E2}"/>
              </a:ext>
            </a:extLst>
          </p:cNvPr>
          <p:cNvSpPr>
            <a:spLocks noGrp="1"/>
          </p:cNvSpPr>
          <p:nvPr>
            <p:ph type="sldNum" sz="quarter" idx="12"/>
          </p:nvPr>
        </p:nvSpPr>
        <p:spPr/>
        <p:txBody>
          <a:bodyPr/>
          <a:lstStyle/>
          <a:p>
            <a:fld id="{0241204F-F358-4924-AA12-F711B0C312C8}" type="slidenum">
              <a:rPr lang="en-US" smtClean="0"/>
              <a:pPr/>
              <a:t>10</a:t>
            </a:fld>
            <a:endParaRPr lang="en-US" dirty="0"/>
          </a:p>
        </p:txBody>
      </p:sp>
    </p:spTree>
    <p:extLst>
      <p:ext uri="{BB962C8B-B14F-4D97-AF65-F5344CB8AC3E}">
        <p14:creationId xmlns:p14="http://schemas.microsoft.com/office/powerpoint/2010/main" val="292758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8A18-8E36-40DC-BD12-58AB600EF1F5}"/>
              </a:ext>
            </a:extLst>
          </p:cNvPr>
          <p:cNvSpPr>
            <a:spLocks noGrp="1"/>
          </p:cNvSpPr>
          <p:nvPr>
            <p:ph type="title"/>
          </p:nvPr>
        </p:nvSpPr>
        <p:spPr>
          <a:xfrm>
            <a:off x="648074" y="58737"/>
            <a:ext cx="7886700" cy="1325563"/>
          </a:xfrm>
        </p:spPr>
        <p:txBody>
          <a:bodyPr>
            <a:normAutofit/>
          </a:bodyPr>
          <a:lstStyle/>
          <a:p>
            <a:pPr algn="ctr"/>
            <a:r>
              <a:rPr lang="en-US" sz="2400" b="1" dirty="0"/>
              <a:t>City of Laguna Beach</a:t>
            </a:r>
            <a:br>
              <a:rPr lang="en-US" sz="2400" b="1" dirty="0"/>
            </a:br>
            <a:r>
              <a:rPr lang="en-US" sz="2400" b="1" dirty="0"/>
              <a:t>Portfolio Yield vs. Benchmark 2 Year Treasury</a:t>
            </a:r>
          </a:p>
        </p:txBody>
      </p:sp>
      <p:sp>
        <p:nvSpPr>
          <p:cNvPr id="6" name="Content Placeholder 5">
            <a:extLst>
              <a:ext uri="{FF2B5EF4-FFF2-40B4-BE49-F238E27FC236}">
                <a16:creationId xmlns:a16="http://schemas.microsoft.com/office/drawing/2014/main" id="{7E180D2F-DE22-4B0C-A2E2-69596D8D385E}"/>
              </a:ext>
            </a:extLst>
          </p:cNvPr>
          <p:cNvSpPr>
            <a:spLocks noGrp="1"/>
          </p:cNvSpPr>
          <p:nvPr>
            <p:ph idx="1"/>
          </p:nvPr>
        </p:nvSpPr>
        <p:spPr/>
        <p:txBody>
          <a:bodyPr>
            <a:normAutofit/>
          </a:bodyPr>
          <a:lstStyle/>
          <a:p>
            <a:pPr marL="3429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3" name="Date Placeholder 2">
            <a:extLst>
              <a:ext uri="{FF2B5EF4-FFF2-40B4-BE49-F238E27FC236}">
                <a16:creationId xmlns:a16="http://schemas.microsoft.com/office/drawing/2014/main" id="{7AAA674A-03AA-495D-B141-03EBCD723BB4}"/>
              </a:ext>
            </a:extLst>
          </p:cNvPr>
          <p:cNvSpPr>
            <a:spLocks noGrp="1"/>
          </p:cNvSpPr>
          <p:nvPr>
            <p:ph type="dt" sz="half" idx="10"/>
          </p:nvPr>
        </p:nvSpPr>
        <p:spPr/>
        <p:txBody>
          <a:bodyPr/>
          <a:lstStyle/>
          <a:p>
            <a:fld id="{AF3DA7B1-D054-4F97-823F-B0910FAFA5D4}" type="datetime1">
              <a:rPr lang="en-US" smtClean="0"/>
              <a:t>6/6/2022</a:t>
            </a:fld>
            <a:endParaRPr lang="en-US" dirty="0"/>
          </a:p>
        </p:txBody>
      </p:sp>
      <p:sp>
        <p:nvSpPr>
          <p:cNvPr id="4" name="Footer Placeholder 3">
            <a:extLst>
              <a:ext uri="{FF2B5EF4-FFF2-40B4-BE49-F238E27FC236}">
                <a16:creationId xmlns:a16="http://schemas.microsoft.com/office/drawing/2014/main" id="{D0C92957-8EE1-4387-A585-12C913BDA758}"/>
              </a:ext>
            </a:extLst>
          </p:cNvPr>
          <p:cNvSpPr>
            <a:spLocks noGrp="1"/>
          </p:cNvSpPr>
          <p:nvPr>
            <p:ph type="ftr" sz="quarter" idx="11"/>
          </p:nvPr>
        </p:nvSpPr>
        <p:spPr/>
        <p:txBody>
          <a:bodyPr/>
          <a:lstStyle/>
          <a:p>
            <a:r>
              <a:rPr lang="en-US"/>
              <a:t>City of Laguna Beach - Investment Status Report </a:t>
            </a:r>
            <a:endParaRPr lang="en-US" dirty="0"/>
          </a:p>
        </p:txBody>
      </p:sp>
      <p:sp>
        <p:nvSpPr>
          <p:cNvPr id="5" name="Slide Number Placeholder 4">
            <a:extLst>
              <a:ext uri="{FF2B5EF4-FFF2-40B4-BE49-F238E27FC236}">
                <a16:creationId xmlns:a16="http://schemas.microsoft.com/office/drawing/2014/main" id="{5FE89B38-5106-4090-9E8E-784FE7AEC999}"/>
              </a:ext>
            </a:extLst>
          </p:cNvPr>
          <p:cNvSpPr>
            <a:spLocks noGrp="1"/>
          </p:cNvSpPr>
          <p:nvPr>
            <p:ph type="sldNum" sz="quarter" idx="12"/>
          </p:nvPr>
        </p:nvSpPr>
        <p:spPr/>
        <p:txBody>
          <a:bodyPr/>
          <a:lstStyle/>
          <a:p>
            <a:fld id="{0241204F-F358-4924-AA12-F711B0C312C8}" type="slidenum">
              <a:rPr lang="en-US" smtClean="0"/>
              <a:pPr/>
              <a:t>11</a:t>
            </a:fld>
            <a:endParaRPr lang="en-US" dirty="0"/>
          </a:p>
        </p:txBody>
      </p:sp>
      <p:graphicFrame>
        <p:nvGraphicFramePr>
          <p:cNvPr id="8" name="Chart 7">
            <a:extLst>
              <a:ext uri="{FF2B5EF4-FFF2-40B4-BE49-F238E27FC236}">
                <a16:creationId xmlns:a16="http://schemas.microsoft.com/office/drawing/2014/main" id="{BCF3B631-83A5-4B27-BB7C-02B2FF580AF1}"/>
              </a:ext>
            </a:extLst>
          </p:cNvPr>
          <p:cNvGraphicFramePr>
            <a:graphicFrameLocks/>
          </p:cNvGraphicFramePr>
          <p:nvPr>
            <p:extLst>
              <p:ext uri="{D42A27DB-BD31-4B8C-83A1-F6EECF244321}">
                <p14:modId xmlns:p14="http://schemas.microsoft.com/office/powerpoint/2010/main" val="4048740454"/>
              </p:ext>
            </p:extLst>
          </p:nvPr>
        </p:nvGraphicFramePr>
        <p:xfrm>
          <a:off x="133724" y="1295400"/>
          <a:ext cx="8915400" cy="4724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15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8A18-8E36-40DC-BD12-58AB600EF1F5}"/>
              </a:ext>
            </a:extLst>
          </p:cNvPr>
          <p:cNvSpPr>
            <a:spLocks noGrp="1"/>
          </p:cNvSpPr>
          <p:nvPr>
            <p:ph type="title"/>
          </p:nvPr>
        </p:nvSpPr>
        <p:spPr/>
        <p:txBody>
          <a:bodyPr>
            <a:normAutofit/>
          </a:bodyPr>
          <a:lstStyle/>
          <a:p>
            <a:pPr algn="ctr"/>
            <a:r>
              <a:rPr lang="en-US" sz="2400" b="1" dirty="0"/>
              <a:t>City of Laguna Beach</a:t>
            </a:r>
            <a:br>
              <a:rPr lang="en-US" sz="2400" b="1" dirty="0"/>
            </a:br>
            <a:r>
              <a:rPr lang="en-US" sz="2400" b="1" dirty="0"/>
              <a:t>2022 Investment Strategy and Policy Discussion</a:t>
            </a:r>
          </a:p>
        </p:txBody>
      </p:sp>
      <p:sp>
        <p:nvSpPr>
          <p:cNvPr id="6" name="Content Placeholder 5">
            <a:extLst>
              <a:ext uri="{FF2B5EF4-FFF2-40B4-BE49-F238E27FC236}">
                <a16:creationId xmlns:a16="http://schemas.microsoft.com/office/drawing/2014/main" id="{7E180D2F-DE22-4B0C-A2E2-69596D8D385E}"/>
              </a:ext>
            </a:extLst>
          </p:cNvPr>
          <p:cNvSpPr>
            <a:spLocks noGrp="1"/>
          </p:cNvSpPr>
          <p:nvPr>
            <p:ph idx="1"/>
          </p:nvPr>
        </p:nvSpPr>
        <p:spPr/>
        <p:txBody>
          <a:bodyPr>
            <a:normAutofit fontScale="92500" lnSpcReduction="20000"/>
          </a:bodyPr>
          <a:lstStyle/>
          <a:p>
            <a:r>
              <a:rPr lang="en-US" dirty="0"/>
              <a:t>2022 Recommended Strategies – no significant changes recommended:</a:t>
            </a:r>
          </a:p>
          <a:p>
            <a:endParaRPr lang="en-US" dirty="0"/>
          </a:p>
          <a:p>
            <a:pPr lvl="1"/>
            <a:r>
              <a:rPr lang="en-US" dirty="0"/>
              <a:t>Barbell maturities to increase yield in rising rate environment.</a:t>
            </a:r>
          </a:p>
          <a:p>
            <a:pPr lvl="1"/>
            <a:endParaRPr lang="en-US" dirty="0"/>
          </a:p>
          <a:p>
            <a:pPr lvl="1"/>
            <a:r>
              <a:rPr lang="en-US" dirty="0"/>
              <a:t>Continue daily cash flow forecasting and analysis.  Meet with the City Manager and Director of Investments to develop a procedure that will improve cash flow forecasting.</a:t>
            </a:r>
          </a:p>
          <a:p>
            <a:pPr lvl="1"/>
            <a:endParaRPr lang="en-US" dirty="0"/>
          </a:p>
          <a:p>
            <a:pPr lvl="1"/>
            <a:r>
              <a:rPr lang="en-US" dirty="0"/>
              <a:t>In a rising rate environment, invest outside of LAIF on the short end.</a:t>
            </a:r>
          </a:p>
          <a:p>
            <a:pPr lvl="1"/>
            <a:endParaRPr lang="en-US" dirty="0"/>
          </a:p>
          <a:p>
            <a:pPr lvl="1"/>
            <a:r>
              <a:rPr lang="en-US" dirty="0"/>
              <a:t>Continue buy and hold strategy and achieve a market rate of return.</a:t>
            </a:r>
          </a:p>
          <a:p>
            <a:pPr lvl="1"/>
            <a:endParaRPr lang="en-US" dirty="0"/>
          </a:p>
          <a:p>
            <a:pPr lvl="1"/>
            <a:r>
              <a:rPr lang="en-US" dirty="0"/>
              <a:t>NEW - Develop a strategy with Glenn Grey on the ESG and socially responsible investing policies and procedures that will be discussed during the fourth quarter.</a:t>
            </a:r>
          </a:p>
          <a:p>
            <a:pPr lvl="1"/>
            <a:endParaRPr lang="en-US" dirty="0"/>
          </a:p>
          <a:p>
            <a:pPr lvl="1"/>
            <a:r>
              <a:rPr lang="en-US" dirty="0"/>
              <a:t>NEW - Consider automation of Investments and related accounting will be performed by the City Manager.  There will be an increase in the investment workload for the City Treasurer with decreases in finance and audit preparation.  There should be a </a:t>
            </a:r>
            <a:r>
              <a:rPr lang="en-US"/>
              <a:t>net savings.</a:t>
            </a:r>
            <a:endParaRPr lang="en-US" dirty="0"/>
          </a:p>
          <a:p>
            <a:pPr lvl="1"/>
            <a:endParaRPr lang="en-US" dirty="0"/>
          </a:p>
          <a:p>
            <a:pPr marL="342900" lvl="1" indent="0">
              <a:buNone/>
            </a:pPr>
            <a:endParaRPr lang="en-US" dirty="0"/>
          </a:p>
          <a:p>
            <a:pPr lvl="1"/>
            <a:endParaRPr lang="en-US" dirty="0"/>
          </a:p>
        </p:txBody>
      </p:sp>
      <p:sp>
        <p:nvSpPr>
          <p:cNvPr id="3" name="Date Placeholder 2">
            <a:extLst>
              <a:ext uri="{FF2B5EF4-FFF2-40B4-BE49-F238E27FC236}">
                <a16:creationId xmlns:a16="http://schemas.microsoft.com/office/drawing/2014/main" id="{7AAA674A-03AA-495D-B141-03EBCD723BB4}"/>
              </a:ext>
            </a:extLst>
          </p:cNvPr>
          <p:cNvSpPr>
            <a:spLocks noGrp="1"/>
          </p:cNvSpPr>
          <p:nvPr>
            <p:ph type="dt" sz="half" idx="10"/>
          </p:nvPr>
        </p:nvSpPr>
        <p:spPr/>
        <p:txBody>
          <a:bodyPr/>
          <a:lstStyle/>
          <a:p>
            <a:fld id="{AF3DA7B1-D054-4F97-823F-B0910FAFA5D4}" type="datetime1">
              <a:rPr lang="en-US" smtClean="0"/>
              <a:t>6/6/2022</a:t>
            </a:fld>
            <a:endParaRPr lang="en-US" dirty="0"/>
          </a:p>
        </p:txBody>
      </p:sp>
      <p:sp>
        <p:nvSpPr>
          <p:cNvPr id="4" name="Footer Placeholder 3">
            <a:extLst>
              <a:ext uri="{FF2B5EF4-FFF2-40B4-BE49-F238E27FC236}">
                <a16:creationId xmlns:a16="http://schemas.microsoft.com/office/drawing/2014/main" id="{D0C92957-8EE1-4387-A585-12C913BDA758}"/>
              </a:ext>
            </a:extLst>
          </p:cNvPr>
          <p:cNvSpPr>
            <a:spLocks noGrp="1"/>
          </p:cNvSpPr>
          <p:nvPr>
            <p:ph type="ftr" sz="quarter" idx="11"/>
          </p:nvPr>
        </p:nvSpPr>
        <p:spPr/>
        <p:txBody>
          <a:bodyPr/>
          <a:lstStyle/>
          <a:p>
            <a:r>
              <a:rPr lang="en-US"/>
              <a:t>City of Laguna Beach - Investment Status Report </a:t>
            </a:r>
            <a:endParaRPr lang="en-US" dirty="0"/>
          </a:p>
        </p:txBody>
      </p:sp>
      <p:sp>
        <p:nvSpPr>
          <p:cNvPr id="5" name="Slide Number Placeholder 4">
            <a:extLst>
              <a:ext uri="{FF2B5EF4-FFF2-40B4-BE49-F238E27FC236}">
                <a16:creationId xmlns:a16="http://schemas.microsoft.com/office/drawing/2014/main" id="{5FE89B38-5106-4090-9E8E-784FE7AEC999}"/>
              </a:ext>
            </a:extLst>
          </p:cNvPr>
          <p:cNvSpPr>
            <a:spLocks noGrp="1"/>
          </p:cNvSpPr>
          <p:nvPr>
            <p:ph type="sldNum" sz="quarter" idx="12"/>
          </p:nvPr>
        </p:nvSpPr>
        <p:spPr/>
        <p:txBody>
          <a:bodyPr/>
          <a:lstStyle/>
          <a:p>
            <a:fld id="{0241204F-F358-4924-AA12-F711B0C312C8}" type="slidenum">
              <a:rPr lang="en-US" smtClean="0"/>
              <a:pPr/>
              <a:t>12</a:t>
            </a:fld>
            <a:endParaRPr lang="en-US" dirty="0"/>
          </a:p>
        </p:txBody>
      </p:sp>
    </p:spTree>
    <p:extLst>
      <p:ext uri="{BB962C8B-B14F-4D97-AF65-F5344CB8AC3E}">
        <p14:creationId xmlns:p14="http://schemas.microsoft.com/office/powerpoint/2010/main" val="222633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75" y="2330905"/>
            <a:ext cx="7886700" cy="1325563"/>
          </a:xfrm>
        </p:spPr>
        <p:txBody>
          <a:bodyPr>
            <a:normAutofit fontScale="90000"/>
          </a:bodyPr>
          <a:lstStyle/>
          <a:p>
            <a:pPr marL="342900" marR="0" lvl="0" indent="-342900" algn="ctr">
              <a:lnSpc>
                <a:spcPct val="107000"/>
              </a:lnSpc>
              <a:spcBef>
                <a:spcPts val="0"/>
              </a:spcBef>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Economic Update </a:t>
            </a:r>
            <a:br>
              <a:rPr lang="en-US" sz="3600" b="1" dirty="0">
                <a:latin typeface="Calibri" panose="020F0502020204030204" pitchFamily="34" charset="0"/>
                <a:ea typeface="Calibri" panose="020F0502020204030204" pitchFamily="34" charset="0"/>
                <a:cs typeface="Times New Roman" panose="02020603050405020304" pitchFamily="18" charset="0"/>
              </a:rPr>
            </a:br>
            <a:r>
              <a:rPr lang="en-US" sz="3600" b="1" dirty="0">
                <a:latin typeface="Calibri" panose="020F0502020204030204" pitchFamily="34" charset="0"/>
                <a:ea typeface="Calibri" panose="020F0502020204030204" pitchFamily="34" charset="0"/>
                <a:cs typeface="Times New Roman" panose="02020603050405020304" pitchFamily="18" charset="0"/>
              </a:rPr>
              <a:t>Bill Blackwill, Managing Director</a:t>
            </a:r>
            <a:br>
              <a:rPr lang="en-US" sz="3600" b="1" dirty="0">
                <a:latin typeface="Calibri" panose="020F0502020204030204" pitchFamily="34" charset="0"/>
                <a:ea typeface="Calibri" panose="020F0502020204030204" pitchFamily="34" charset="0"/>
                <a:cs typeface="Times New Roman" panose="02020603050405020304" pitchFamily="18" charset="0"/>
              </a:rPr>
            </a:br>
            <a:r>
              <a:rPr lang="en-US" sz="3600" b="1" dirty="0">
                <a:latin typeface="Calibri" panose="020F0502020204030204" pitchFamily="34" charset="0"/>
                <a:ea typeface="Calibri" panose="020F0502020204030204" pitchFamily="34" charset="0"/>
                <a:cs typeface="Times New Roman" panose="02020603050405020304" pitchFamily="18" charset="0"/>
              </a:rPr>
              <a:t>Stifel Investment Services</a:t>
            </a:r>
            <a:br>
              <a:rPr lang="en-US" sz="3600" b="1" dirty="0">
                <a:latin typeface="Calibri" panose="020F0502020204030204" pitchFamily="34" charset="0"/>
                <a:ea typeface="Calibri" panose="020F0502020204030204" pitchFamily="34" charset="0"/>
                <a:cs typeface="Times New Roman" panose="02020603050405020304" pitchFamily="18" charset="0"/>
              </a:rPr>
            </a:br>
            <a:br>
              <a:rPr lang="en-US" sz="3600" b="1" dirty="0">
                <a:latin typeface="Calibri" panose="020F0502020204030204" pitchFamily="34" charset="0"/>
                <a:ea typeface="Calibri" panose="020F0502020204030204" pitchFamily="34" charset="0"/>
                <a:cs typeface="Times New Roman" panose="02020603050405020304" pitchFamily="18" charset="0"/>
              </a:rPr>
            </a:br>
            <a:endParaRPr lang="en-US" sz="3600" b="1" dirty="0"/>
          </a:p>
        </p:txBody>
      </p:sp>
      <p:sp>
        <p:nvSpPr>
          <p:cNvPr id="4" name="Footer Placeholder 3"/>
          <p:cNvSpPr>
            <a:spLocks noGrp="1"/>
          </p:cNvSpPr>
          <p:nvPr>
            <p:ph type="ftr" sz="quarter" idx="11"/>
          </p:nvPr>
        </p:nvSpPr>
        <p:spPr/>
        <p:txBody>
          <a:bodyPr/>
          <a:lstStyle/>
          <a:p>
            <a:r>
              <a:rPr lang="en-US" dirty="0"/>
              <a:t>City of Laguna Beach - Investment Status Report </a:t>
            </a:r>
          </a:p>
        </p:txBody>
      </p:sp>
      <p:sp>
        <p:nvSpPr>
          <p:cNvPr id="7" name="Date Placeholder 6"/>
          <p:cNvSpPr>
            <a:spLocks noGrp="1"/>
          </p:cNvSpPr>
          <p:nvPr>
            <p:ph type="dt" sz="half" idx="10"/>
          </p:nvPr>
        </p:nvSpPr>
        <p:spPr/>
        <p:txBody>
          <a:bodyPr/>
          <a:lstStyle/>
          <a:p>
            <a:fld id="{8CF4C802-A749-4531-B16A-FA5B03DD92DD}" type="datetime1">
              <a:rPr lang="en-US" smtClean="0"/>
              <a:t>6/6/2022</a:t>
            </a:fld>
            <a:endParaRPr lang="en-US" dirty="0"/>
          </a:p>
        </p:txBody>
      </p:sp>
      <p:sp>
        <p:nvSpPr>
          <p:cNvPr id="8" name="Slide Number Placeholder 7"/>
          <p:cNvSpPr>
            <a:spLocks noGrp="1"/>
          </p:cNvSpPr>
          <p:nvPr>
            <p:ph type="sldNum" sz="quarter" idx="12"/>
          </p:nvPr>
        </p:nvSpPr>
        <p:spPr/>
        <p:txBody>
          <a:bodyPr/>
          <a:lstStyle/>
          <a:p>
            <a:fld id="{0241204F-F358-4924-AA12-F711B0C312C8}" type="slidenum">
              <a:rPr lang="en-US" smtClean="0"/>
              <a:pPr/>
              <a:t>2</a:t>
            </a:fld>
            <a:endParaRPr lang="en-US" dirty="0"/>
          </a:p>
        </p:txBody>
      </p:sp>
    </p:spTree>
    <p:extLst>
      <p:ext uri="{BB962C8B-B14F-4D97-AF65-F5344CB8AC3E}">
        <p14:creationId xmlns:p14="http://schemas.microsoft.com/office/powerpoint/2010/main" val="286792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B23E3E-EE4A-BE72-FF01-C0E1B97F0B80}"/>
              </a:ext>
            </a:extLst>
          </p:cNvPr>
          <p:cNvSpPr>
            <a:spLocks noGrp="1"/>
          </p:cNvSpPr>
          <p:nvPr>
            <p:ph type="dt" sz="half" idx="10"/>
          </p:nvPr>
        </p:nvSpPr>
        <p:spPr/>
        <p:txBody>
          <a:bodyPr/>
          <a:lstStyle/>
          <a:p>
            <a:fld id="{53DF32CC-9E90-46F5-BCB1-925AE7803263}" type="datetime1">
              <a:rPr lang="en-US" smtClean="0"/>
              <a:t>6/6/2022</a:t>
            </a:fld>
            <a:endParaRPr lang="en-US" dirty="0"/>
          </a:p>
        </p:txBody>
      </p:sp>
      <p:sp>
        <p:nvSpPr>
          <p:cNvPr id="3" name="Footer Placeholder 2">
            <a:extLst>
              <a:ext uri="{FF2B5EF4-FFF2-40B4-BE49-F238E27FC236}">
                <a16:creationId xmlns:a16="http://schemas.microsoft.com/office/drawing/2014/main" id="{28D81FCE-4B29-D081-EBF9-57A93AD7DB6A}"/>
              </a:ext>
            </a:extLst>
          </p:cNvPr>
          <p:cNvSpPr>
            <a:spLocks noGrp="1"/>
          </p:cNvSpPr>
          <p:nvPr>
            <p:ph type="ftr" sz="quarter" idx="11"/>
          </p:nvPr>
        </p:nvSpPr>
        <p:spPr/>
        <p:txBody>
          <a:bodyPr/>
          <a:lstStyle/>
          <a:p>
            <a:r>
              <a:rPr lang="en-US"/>
              <a:t>City of Laguna Beach - Investment Status Report </a:t>
            </a:r>
            <a:endParaRPr lang="en-US" dirty="0"/>
          </a:p>
        </p:txBody>
      </p:sp>
      <p:sp>
        <p:nvSpPr>
          <p:cNvPr id="4" name="Slide Number Placeholder 3">
            <a:extLst>
              <a:ext uri="{FF2B5EF4-FFF2-40B4-BE49-F238E27FC236}">
                <a16:creationId xmlns:a16="http://schemas.microsoft.com/office/drawing/2014/main" id="{D051DFCF-C15D-4CE3-17FC-1CDC7252DC66}"/>
              </a:ext>
            </a:extLst>
          </p:cNvPr>
          <p:cNvSpPr>
            <a:spLocks noGrp="1"/>
          </p:cNvSpPr>
          <p:nvPr>
            <p:ph type="sldNum" sz="quarter" idx="12"/>
          </p:nvPr>
        </p:nvSpPr>
        <p:spPr/>
        <p:txBody>
          <a:bodyPr/>
          <a:lstStyle/>
          <a:p>
            <a:fld id="{0241204F-F358-4924-AA12-F711B0C312C8}" type="slidenum">
              <a:rPr lang="en-US" smtClean="0"/>
              <a:pPr/>
              <a:t>3</a:t>
            </a:fld>
            <a:endParaRPr lang="en-US" dirty="0"/>
          </a:p>
        </p:txBody>
      </p:sp>
      <p:pic>
        <p:nvPicPr>
          <p:cNvPr id="6" name="Picture 5">
            <a:extLst>
              <a:ext uri="{FF2B5EF4-FFF2-40B4-BE49-F238E27FC236}">
                <a16:creationId xmlns:a16="http://schemas.microsoft.com/office/drawing/2014/main" id="{57A9F5CB-9BDE-1A94-E888-1A70B35310B1}"/>
              </a:ext>
            </a:extLst>
          </p:cNvPr>
          <p:cNvPicPr>
            <a:picLocks noChangeAspect="1"/>
          </p:cNvPicPr>
          <p:nvPr/>
        </p:nvPicPr>
        <p:blipFill>
          <a:blip r:embed="rId2"/>
          <a:stretch>
            <a:fillRect/>
          </a:stretch>
        </p:blipFill>
        <p:spPr>
          <a:xfrm>
            <a:off x="0" y="341226"/>
            <a:ext cx="9144000" cy="6175547"/>
          </a:xfrm>
          <a:prstGeom prst="rect">
            <a:avLst/>
          </a:prstGeom>
        </p:spPr>
      </p:pic>
    </p:spTree>
    <p:extLst>
      <p:ext uri="{BB962C8B-B14F-4D97-AF65-F5344CB8AC3E}">
        <p14:creationId xmlns:p14="http://schemas.microsoft.com/office/powerpoint/2010/main" val="399336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5FC7D9-9532-CC6D-077D-DA654FB7A325}"/>
              </a:ext>
            </a:extLst>
          </p:cNvPr>
          <p:cNvSpPr>
            <a:spLocks noGrp="1"/>
          </p:cNvSpPr>
          <p:nvPr>
            <p:ph type="dt" sz="half" idx="10"/>
          </p:nvPr>
        </p:nvSpPr>
        <p:spPr/>
        <p:txBody>
          <a:bodyPr/>
          <a:lstStyle/>
          <a:p>
            <a:fld id="{53DF32CC-9E90-46F5-BCB1-925AE7803263}" type="datetime1">
              <a:rPr lang="en-US" smtClean="0"/>
              <a:t>6/6/2022</a:t>
            </a:fld>
            <a:endParaRPr lang="en-US" dirty="0"/>
          </a:p>
        </p:txBody>
      </p:sp>
      <p:sp>
        <p:nvSpPr>
          <p:cNvPr id="3" name="Footer Placeholder 2">
            <a:extLst>
              <a:ext uri="{FF2B5EF4-FFF2-40B4-BE49-F238E27FC236}">
                <a16:creationId xmlns:a16="http://schemas.microsoft.com/office/drawing/2014/main" id="{9521913E-A3A7-E988-BCC0-21E72CAE6C6B}"/>
              </a:ext>
            </a:extLst>
          </p:cNvPr>
          <p:cNvSpPr>
            <a:spLocks noGrp="1"/>
          </p:cNvSpPr>
          <p:nvPr>
            <p:ph type="ftr" sz="quarter" idx="11"/>
          </p:nvPr>
        </p:nvSpPr>
        <p:spPr/>
        <p:txBody>
          <a:bodyPr/>
          <a:lstStyle/>
          <a:p>
            <a:r>
              <a:rPr lang="en-US"/>
              <a:t>City of Laguna Beach - Investment Status Report </a:t>
            </a:r>
            <a:endParaRPr lang="en-US" dirty="0"/>
          </a:p>
        </p:txBody>
      </p:sp>
      <p:sp>
        <p:nvSpPr>
          <p:cNvPr id="4" name="Slide Number Placeholder 3">
            <a:extLst>
              <a:ext uri="{FF2B5EF4-FFF2-40B4-BE49-F238E27FC236}">
                <a16:creationId xmlns:a16="http://schemas.microsoft.com/office/drawing/2014/main" id="{526FF871-386D-E6D8-94BD-A5F8FE6DA6C4}"/>
              </a:ext>
            </a:extLst>
          </p:cNvPr>
          <p:cNvSpPr>
            <a:spLocks noGrp="1"/>
          </p:cNvSpPr>
          <p:nvPr>
            <p:ph type="sldNum" sz="quarter" idx="12"/>
          </p:nvPr>
        </p:nvSpPr>
        <p:spPr/>
        <p:txBody>
          <a:bodyPr/>
          <a:lstStyle/>
          <a:p>
            <a:fld id="{0241204F-F358-4924-AA12-F711B0C312C8}" type="slidenum">
              <a:rPr lang="en-US" smtClean="0"/>
              <a:pPr/>
              <a:t>4</a:t>
            </a:fld>
            <a:endParaRPr lang="en-US" dirty="0"/>
          </a:p>
        </p:txBody>
      </p:sp>
      <p:pic>
        <p:nvPicPr>
          <p:cNvPr id="6" name="Picture 5">
            <a:extLst>
              <a:ext uri="{FF2B5EF4-FFF2-40B4-BE49-F238E27FC236}">
                <a16:creationId xmlns:a16="http://schemas.microsoft.com/office/drawing/2014/main" id="{35501D31-3DC7-2936-BAC3-AA3D0642E49B}"/>
              </a:ext>
            </a:extLst>
          </p:cNvPr>
          <p:cNvPicPr>
            <a:picLocks noChangeAspect="1"/>
          </p:cNvPicPr>
          <p:nvPr/>
        </p:nvPicPr>
        <p:blipFill>
          <a:blip r:embed="rId2"/>
          <a:stretch>
            <a:fillRect/>
          </a:stretch>
        </p:blipFill>
        <p:spPr>
          <a:xfrm>
            <a:off x="0" y="420027"/>
            <a:ext cx="9144000" cy="6017946"/>
          </a:xfrm>
          <a:prstGeom prst="rect">
            <a:avLst/>
          </a:prstGeom>
        </p:spPr>
      </p:pic>
    </p:spTree>
    <p:extLst>
      <p:ext uri="{BB962C8B-B14F-4D97-AF65-F5344CB8AC3E}">
        <p14:creationId xmlns:p14="http://schemas.microsoft.com/office/powerpoint/2010/main" val="323227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AC757-9CEF-282F-0019-6EA4030F27FA}"/>
              </a:ext>
            </a:extLst>
          </p:cNvPr>
          <p:cNvSpPr>
            <a:spLocks noGrp="1"/>
          </p:cNvSpPr>
          <p:nvPr>
            <p:ph type="dt" sz="half" idx="10"/>
          </p:nvPr>
        </p:nvSpPr>
        <p:spPr/>
        <p:txBody>
          <a:bodyPr/>
          <a:lstStyle/>
          <a:p>
            <a:fld id="{53DF32CC-9E90-46F5-BCB1-925AE7803263}" type="datetime1">
              <a:rPr lang="en-US" smtClean="0"/>
              <a:t>6/6/2022</a:t>
            </a:fld>
            <a:endParaRPr lang="en-US" dirty="0"/>
          </a:p>
        </p:txBody>
      </p:sp>
      <p:sp>
        <p:nvSpPr>
          <p:cNvPr id="3" name="Footer Placeholder 2">
            <a:extLst>
              <a:ext uri="{FF2B5EF4-FFF2-40B4-BE49-F238E27FC236}">
                <a16:creationId xmlns:a16="http://schemas.microsoft.com/office/drawing/2014/main" id="{8D19C5B5-BDAF-1C88-D552-08F0E022CA0D}"/>
              </a:ext>
            </a:extLst>
          </p:cNvPr>
          <p:cNvSpPr>
            <a:spLocks noGrp="1"/>
          </p:cNvSpPr>
          <p:nvPr>
            <p:ph type="ftr" sz="quarter" idx="11"/>
          </p:nvPr>
        </p:nvSpPr>
        <p:spPr/>
        <p:txBody>
          <a:bodyPr/>
          <a:lstStyle/>
          <a:p>
            <a:r>
              <a:rPr lang="en-US"/>
              <a:t>City of Laguna Beach - Investment Status Report </a:t>
            </a:r>
            <a:endParaRPr lang="en-US" dirty="0"/>
          </a:p>
        </p:txBody>
      </p:sp>
      <p:sp>
        <p:nvSpPr>
          <p:cNvPr id="4" name="Slide Number Placeholder 3">
            <a:extLst>
              <a:ext uri="{FF2B5EF4-FFF2-40B4-BE49-F238E27FC236}">
                <a16:creationId xmlns:a16="http://schemas.microsoft.com/office/drawing/2014/main" id="{404CA645-A201-755D-6839-78DA77A79B01}"/>
              </a:ext>
            </a:extLst>
          </p:cNvPr>
          <p:cNvSpPr>
            <a:spLocks noGrp="1"/>
          </p:cNvSpPr>
          <p:nvPr>
            <p:ph type="sldNum" sz="quarter" idx="12"/>
          </p:nvPr>
        </p:nvSpPr>
        <p:spPr/>
        <p:txBody>
          <a:bodyPr/>
          <a:lstStyle/>
          <a:p>
            <a:fld id="{0241204F-F358-4924-AA12-F711B0C312C8}" type="slidenum">
              <a:rPr lang="en-US" smtClean="0"/>
              <a:pPr/>
              <a:t>5</a:t>
            </a:fld>
            <a:endParaRPr lang="en-US" dirty="0"/>
          </a:p>
        </p:txBody>
      </p:sp>
      <p:pic>
        <p:nvPicPr>
          <p:cNvPr id="6" name="Picture 5">
            <a:extLst>
              <a:ext uri="{FF2B5EF4-FFF2-40B4-BE49-F238E27FC236}">
                <a16:creationId xmlns:a16="http://schemas.microsoft.com/office/drawing/2014/main" id="{642F2A5B-5AD9-CCB3-47BD-9DAF4EDBB422}"/>
              </a:ext>
            </a:extLst>
          </p:cNvPr>
          <p:cNvPicPr>
            <a:picLocks noChangeAspect="1"/>
          </p:cNvPicPr>
          <p:nvPr/>
        </p:nvPicPr>
        <p:blipFill>
          <a:blip r:embed="rId2"/>
          <a:stretch>
            <a:fillRect/>
          </a:stretch>
        </p:blipFill>
        <p:spPr>
          <a:xfrm>
            <a:off x="0" y="411304"/>
            <a:ext cx="9144000" cy="6035392"/>
          </a:xfrm>
          <a:prstGeom prst="rect">
            <a:avLst/>
          </a:prstGeom>
        </p:spPr>
      </p:pic>
    </p:spTree>
    <p:extLst>
      <p:ext uri="{BB962C8B-B14F-4D97-AF65-F5344CB8AC3E}">
        <p14:creationId xmlns:p14="http://schemas.microsoft.com/office/powerpoint/2010/main" val="315611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60A0-AF5A-44E9-82BF-F88DDA9778FE}"/>
              </a:ext>
            </a:extLst>
          </p:cNvPr>
          <p:cNvSpPr>
            <a:spLocks noGrp="1"/>
          </p:cNvSpPr>
          <p:nvPr>
            <p:ph type="dt" sz="half" idx="10"/>
          </p:nvPr>
        </p:nvSpPr>
        <p:spPr/>
        <p:txBody>
          <a:bodyPr/>
          <a:lstStyle/>
          <a:p>
            <a:fld id="{53DF32CC-9E90-46F5-BCB1-925AE7803263}" type="datetime1">
              <a:rPr lang="en-US" smtClean="0"/>
              <a:t>6/6/2022</a:t>
            </a:fld>
            <a:endParaRPr lang="en-US" dirty="0"/>
          </a:p>
        </p:txBody>
      </p:sp>
      <p:sp>
        <p:nvSpPr>
          <p:cNvPr id="3" name="Footer Placeholder 2">
            <a:extLst>
              <a:ext uri="{FF2B5EF4-FFF2-40B4-BE49-F238E27FC236}">
                <a16:creationId xmlns:a16="http://schemas.microsoft.com/office/drawing/2014/main" id="{D8B260E8-A34C-4189-8D28-48ED6A623992}"/>
              </a:ext>
            </a:extLst>
          </p:cNvPr>
          <p:cNvSpPr>
            <a:spLocks noGrp="1"/>
          </p:cNvSpPr>
          <p:nvPr>
            <p:ph type="ftr" sz="quarter" idx="11"/>
          </p:nvPr>
        </p:nvSpPr>
        <p:spPr/>
        <p:txBody>
          <a:bodyPr/>
          <a:lstStyle/>
          <a:p>
            <a:r>
              <a:rPr lang="en-US"/>
              <a:t>City of Laguna Beach - Investment Status Report </a:t>
            </a:r>
            <a:endParaRPr lang="en-US" dirty="0"/>
          </a:p>
        </p:txBody>
      </p:sp>
      <p:sp>
        <p:nvSpPr>
          <p:cNvPr id="4" name="Slide Number Placeholder 3">
            <a:extLst>
              <a:ext uri="{FF2B5EF4-FFF2-40B4-BE49-F238E27FC236}">
                <a16:creationId xmlns:a16="http://schemas.microsoft.com/office/drawing/2014/main" id="{A0A2D0F2-CED5-C4E8-EA82-57DFD2A56BAA}"/>
              </a:ext>
            </a:extLst>
          </p:cNvPr>
          <p:cNvSpPr>
            <a:spLocks noGrp="1"/>
          </p:cNvSpPr>
          <p:nvPr>
            <p:ph type="sldNum" sz="quarter" idx="12"/>
          </p:nvPr>
        </p:nvSpPr>
        <p:spPr/>
        <p:txBody>
          <a:bodyPr/>
          <a:lstStyle/>
          <a:p>
            <a:fld id="{0241204F-F358-4924-AA12-F711B0C312C8}" type="slidenum">
              <a:rPr lang="en-US" smtClean="0"/>
              <a:pPr/>
              <a:t>6</a:t>
            </a:fld>
            <a:endParaRPr lang="en-US" dirty="0"/>
          </a:p>
        </p:txBody>
      </p:sp>
      <p:pic>
        <p:nvPicPr>
          <p:cNvPr id="6" name="Picture 5">
            <a:extLst>
              <a:ext uri="{FF2B5EF4-FFF2-40B4-BE49-F238E27FC236}">
                <a16:creationId xmlns:a16="http://schemas.microsoft.com/office/drawing/2014/main" id="{013F0F98-C033-DDC9-FF11-E361D6AB60B5}"/>
              </a:ext>
            </a:extLst>
          </p:cNvPr>
          <p:cNvPicPr>
            <a:picLocks noChangeAspect="1"/>
          </p:cNvPicPr>
          <p:nvPr/>
        </p:nvPicPr>
        <p:blipFill>
          <a:blip r:embed="rId2"/>
          <a:stretch>
            <a:fillRect/>
          </a:stretch>
        </p:blipFill>
        <p:spPr>
          <a:xfrm>
            <a:off x="0" y="319216"/>
            <a:ext cx="9144000" cy="6219568"/>
          </a:xfrm>
          <a:prstGeom prst="rect">
            <a:avLst/>
          </a:prstGeom>
        </p:spPr>
      </p:pic>
    </p:spTree>
    <p:extLst>
      <p:ext uri="{BB962C8B-B14F-4D97-AF65-F5344CB8AC3E}">
        <p14:creationId xmlns:p14="http://schemas.microsoft.com/office/powerpoint/2010/main" val="309084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C91A13-B327-83CF-1307-DED8DCC22240}"/>
              </a:ext>
            </a:extLst>
          </p:cNvPr>
          <p:cNvSpPr>
            <a:spLocks noGrp="1"/>
          </p:cNvSpPr>
          <p:nvPr>
            <p:ph type="dt" sz="half" idx="10"/>
          </p:nvPr>
        </p:nvSpPr>
        <p:spPr/>
        <p:txBody>
          <a:bodyPr/>
          <a:lstStyle/>
          <a:p>
            <a:fld id="{53DF32CC-9E90-46F5-BCB1-925AE7803263}" type="datetime1">
              <a:rPr lang="en-US" smtClean="0"/>
              <a:t>6/6/2022</a:t>
            </a:fld>
            <a:endParaRPr lang="en-US" dirty="0"/>
          </a:p>
        </p:txBody>
      </p:sp>
      <p:sp>
        <p:nvSpPr>
          <p:cNvPr id="3" name="Footer Placeholder 2">
            <a:extLst>
              <a:ext uri="{FF2B5EF4-FFF2-40B4-BE49-F238E27FC236}">
                <a16:creationId xmlns:a16="http://schemas.microsoft.com/office/drawing/2014/main" id="{8A2F5F88-9C6A-8A85-CE0E-C3C1152A2277}"/>
              </a:ext>
            </a:extLst>
          </p:cNvPr>
          <p:cNvSpPr>
            <a:spLocks noGrp="1"/>
          </p:cNvSpPr>
          <p:nvPr>
            <p:ph type="ftr" sz="quarter" idx="11"/>
          </p:nvPr>
        </p:nvSpPr>
        <p:spPr/>
        <p:txBody>
          <a:bodyPr/>
          <a:lstStyle/>
          <a:p>
            <a:r>
              <a:rPr lang="en-US"/>
              <a:t>City of Laguna Beach - Investment Status Report </a:t>
            </a:r>
            <a:endParaRPr lang="en-US" dirty="0"/>
          </a:p>
        </p:txBody>
      </p:sp>
      <p:sp>
        <p:nvSpPr>
          <p:cNvPr id="4" name="Slide Number Placeholder 3">
            <a:extLst>
              <a:ext uri="{FF2B5EF4-FFF2-40B4-BE49-F238E27FC236}">
                <a16:creationId xmlns:a16="http://schemas.microsoft.com/office/drawing/2014/main" id="{85D0D3F2-EDA4-98DA-649C-2872009D37B7}"/>
              </a:ext>
            </a:extLst>
          </p:cNvPr>
          <p:cNvSpPr>
            <a:spLocks noGrp="1"/>
          </p:cNvSpPr>
          <p:nvPr>
            <p:ph type="sldNum" sz="quarter" idx="12"/>
          </p:nvPr>
        </p:nvSpPr>
        <p:spPr/>
        <p:txBody>
          <a:bodyPr/>
          <a:lstStyle/>
          <a:p>
            <a:fld id="{0241204F-F358-4924-AA12-F711B0C312C8}" type="slidenum">
              <a:rPr lang="en-US" smtClean="0"/>
              <a:pPr/>
              <a:t>7</a:t>
            </a:fld>
            <a:endParaRPr lang="en-US" dirty="0"/>
          </a:p>
        </p:txBody>
      </p:sp>
      <p:pic>
        <p:nvPicPr>
          <p:cNvPr id="6" name="Picture 5">
            <a:extLst>
              <a:ext uri="{FF2B5EF4-FFF2-40B4-BE49-F238E27FC236}">
                <a16:creationId xmlns:a16="http://schemas.microsoft.com/office/drawing/2014/main" id="{B73D96D3-777E-3164-A9D2-6BF19138942C}"/>
              </a:ext>
            </a:extLst>
          </p:cNvPr>
          <p:cNvPicPr>
            <a:picLocks noChangeAspect="1"/>
          </p:cNvPicPr>
          <p:nvPr/>
        </p:nvPicPr>
        <p:blipFill>
          <a:blip r:embed="rId2"/>
          <a:stretch>
            <a:fillRect/>
          </a:stretch>
        </p:blipFill>
        <p:spPr>
          <a:xfrm>
            <a:off x="0" y="461065"/>
            <a:ext cx="9144000" cy="5935870"/>
          </a:xfrm>
          <a:prstGeom prst="rect">
            <a:avLst/>
          </a:prstGeom>
        </p:spPr>
      </p:pic>
    </p:spTree>
    <p:extLst>
      <p:ext uri="{BB962C8B-B14F-4D97-AF65-F5344CB8AC3E}">
        <p14:creationId xmlns:p14="http://schemas.microsoft.com/office/powerpoint/2010/main" val="395657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05BBF-41A4-8160-F9EE-AEA291E4542C}"/>
              </a:ext>
            </a:extLst>
          </p:cNvPr>
          <p:cNvSpPr>
            <a:spLocks noGrp="1"/>
          </p:cNvSpPr>
          <p:nvPr>
            <p:ph type="dt" sz="half" idx="10"/>
          </p:nvPr>
        </p:nvSpPr>
        <p:spPr/>
        <p:txBody>
          <a:bodyPr/>
          <a:lstStyle/>
          <a:p>
            <a:fld id="{53DF32CC-9E90-46F5-BCB1-925AE7803263}" type="datetime1">
              <a:rPr lang="en-US" smtClean="0"/>
              <a:t>6/6/2022</a:t>
            </a:fld>
            <a:endParaRPr lang="en-US" dirty="0"/>
          </a:p>
        </p:txBody>
      </p:sp>
      <p:sp>
        <p:nvSpPr>
          <p:cNvPr id="3" name="Footer Placeholder 2">
            <a:extLst>
              <a:ext uri="{FF2B5EF4-FFF2-40B4-BE49-F238E27FC236}">
                <a16:creationId xmlns:a16="http://schemas.microsoft.com/office/drawing/2014/main" id="{EA5F8492-3D33-514A-A23F-FCDA6E5B699F}"/>
              </a:ext>
            </a:extLst>
          </p:cNvPr>
          <p:cNvSpPr>
            <a:spLocks noGrp="1"/>
          </p:cNvSpPr>
          <p:nvPr>
            <p:ph type="ftr" sz="quarter" idx="11"/>
          </p:nvPr>
        </p:nvSpPr>
        <p:spPr/>
        <p:txBody>
          <a:bodyPr/>
          <a:lstStyle/>
          <a:p>
            <a:r>
              <a:rPr lang="en-US"/>
              <a:t>City of Laguna Beach - Investment Status Report </a:t>
            </a:r>
            <a:endParaRPr lang="en-US" dirty="0"/>
          </a:p>
        </p:txBody>
      </p:sp>
      <p:sp>
        <p:nvSpPr>
          <p:cNvPr id="4" name="Slide Number Placeholder 3">
            <a:extLst>
              <a:ext uri="{FF2B5EF4-FFF2-40B4-BE49-F238E27FC236}">
                <a16:creationId xmlns:a16="http://schemas.microsoft.com/office/drawing/2014/main" id="{C5B082A4-470B-1F57-9F2D-29938984336F}"/>
              </a:ext>
            </a:extLst>
          </p:cNvPr>
          <p:cNvSpPr>
            <a:spLocks noGrp="1"/>
          </p:cNvSpPr>
          <p:nvPr>
            <p:ph type="sldNum" sz="quarter" idx="12"/>
          </p:nvPr>
        </p:nvSpPr>
        <p:spPr/>
        <p:txBody>
          <a:bodyPr/>
          <a:lstStyle/>
          <a:p>
            <a:fld id="{0241204F-F358-4924-AA12-F711B0C312C8}" type="slidenum">
              <a:rPr lang="en-US" smtClean="0"/>
              <a:pPr/>
              <a:t>8</a:t>
            </a:fld>
            <a:endParaRPr lang="en-US" dirty="0"/>
          </a:p>
        </p:txBody>
      </p:sp>
      <p:pic>
        <p:nvPicPr>
          <p:cNvPr id="6" name="Picture 5">
            <a:extLst>
              <a:ext uri="{FF2B5EF4-FFF2-40B4-BE49-F238E27FC236}">
                <a16:creationId xmlns:a16="http://schemas.microsoft.com/office/drawing/2014/main" id="{54101EC5-A48D-0666-0F93-F2E72A7308F9}"/>
              </a:ext>
            </a:extLst>
          </p:cNvPr>
          <p:cNvPicPr>
            <a:picLocks noChangeAspect="1"/>
          </p:cNvPicPr>
          <p:nvPr/>
        </p:nvPicPr>
        <p:blipFill>
          <a:blip r:embed="rId2"/>
          <a:stretch>
            <a:fillRect/>
          </a:stretch>
        </p:blipFill>
        <p:spPr>
          <a:xfrm>
            <a:off x="0" y="371802"/>
            <a:ext cx="9144000" cy="6114395"/>
          </a:xfrm>
          <a:prstGeom prst="rect">
            <a:avLst/>
          </a:prstGeom>
        </p:spPr>
      </p:pic>
    </p:spTree>
    <p:extLst>
      <p:ext uri="{BB962C8B-B14F-4D97-AF65-F5344CB8AC3E}">
        <p14:creationId xmlns:p14="http://schemas.microsoft.com/office/powerpoint/2010/main" val="358488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07BE49-56A6-087C-CF81-6C6EF98E5D0C}"/>
              </a:ext>
            </a:extLst>
          </p:cNvPr>
          <p:cNvSpPr>
            <a:spLocks noGrp="1"/>
          </p:cNvSpPr>
          <p:nvPr>
            <p:ph type="dt" sz="half" idx="10"/>
          </p:nvPr>
        </p:nvSpPr>
        <p:spPr/>
        <p:txBody>
          <a:bodyPr/>
          <a:lstStyle/>
          <a:p>
            <a:fld id="{53DF32CC-9E90-46F5-BCB1-925AE7803263}" type="datetime1">
              <a:rPr lang="en-US" smtClean="0"/>
              <a:t>6/6/2022</a:t>
            </a:fld>
            <a:endParaRPr lang="en-US" dirty="0"/>
          </a:p>
        </p:txBody>
      </p:sp>
      <p:sp>
        <p:nvSpPr>
          <p:cNvPr id="3" name="Footer Placeholder 2">
            <a:extLst>
              <a:ext uri="{FF2B5EF4-FFF2-40B4-BE49-F238E27FC236}">
                <a16:creationId xmlns:a16="http://schemas.microsoft.com/office/drawing/2014/main" id="{8D6A17B0-AEE1-0C97-EF68-75C6B2EFE67C}"/>
              </a:ext>
            </a:extLst>
          </p:cNvPr>
          <p:cNvSpPr>
            <a:spLocks noGrp="1"/>
          </p:cNvSpPr>
          <p:nvPr>
            <p:ph type="ftr" sz="quarter" idx="11"/>
          </p:nvPr>
        </p:nvSpPr>
        <p:spPr/>
        <p:txBody>
          <a:bodyPr/>
          <a:lstStyle/>
          <a:p>
            <a:r>
              <a:rPr lang="en-US"/>
              <a:t>City of Laguna Beach - Investment Status Report </a:t>
            </a:r>
            <a:endParaRPr lang="en-US" dirty="0"/>
          </a:p>
        </p:txBody>
      </p:sp>
      <p:sp>
        <p:nvSpPr>
          <p:cNvPr id="4" name="Slide Number Placeholder 3">
            <a:extLst>
              <a:ext uri="{FF2B5EF4-FFF2-40B4-BE49-F238E27FC236}">
                <a16:creationId xmlns:a16="http://schemas.microsoft.com/office/drawing/2014/main" id="{C9A41E5C-E1FD-833C-DE14-AF6711F791B6}"/>
              </a:ext>
            </a:extLst>
          </p:cNvPr>
          <p:cNvSpPr>
            <a:spLocks noGrp="1"/>
          </p:cNvSpPr>
          <p:nvPr>
            <p:ph type="sldNum" sz="quarter" idx="12"/>
          </p:nvPr>
        </p:nvSpPr>
        <p:spPr/>
        <p:txBody>
          <a:bodyPr/>
          <a:lstStyle/>
          <a:p>
            <a:fld id="{0241204F-F358-4924-AA12-F711B0C312C8}" type="slidenum">
              <a:rPr lang="en-US" smtClean="0"/>
              <a:pPr/>
              <a:t>9</a:t>
            </a:fld>
            <a:endParaRPr lang="en-US" dirty="0"/>
          </a:p>
        </p:txBody>
      </p:sp>
      <p:pic>
        <p:nvPicPr>
          <p:cNvPr id="6" name="Picture 5">
            <a:extLst>
              <a:ext uri="{FF2B5EF4-FFF2-40B4-BE49-F238E27FC236}">
                <a16:creationId xmlns:a16="http://schemas.microsoft.com/office/drawing/2014/main" id="{B185C3CF-1F87-70B7-A16B-2140866B42B4}"/>
              </a:ext>
            </a:extLst>
          </p:cNvPr>
          <p:cNvPicPr>
            <a:picLocks noChangeAspect="1"/>
          </p:cNvPicPr>
          <p:nvPr/>
        </p:nvPicPr>
        <p:blipFill>
          <a:blip r:embed="rId2"/>
          <a:stretch>
            <a:fillRect/>
          </a:stretch>
        </p:blipFill>
        <p:spPr>
          <a:xfrm>
            <a:off x="0" y="346944"/>
            <a:ext cx="9144000" cy="6164112"/>
          </a:xfrm>
          <a:prstGeom prst="rect">
            <a:avLst/>
          </a:prstGeom>
        </p:spPr>
      </p:pic>
    </p:spTree>
    <p:extLst>
      <p:ext uri="{BB962C8B-B14F-4D97-AF65-F5344CB8AC3E}">
        <p14:creationId xmlns:p14="http://schemas.microsoft.com/office/powerpoint/2010/main" val="2910715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6629</TotalTime>
  <Words>516</Words>
  <Application>Microsoft Office PowerPoint</Application>
  <PresentationFormat>On-screen Show (4:3)</PresentationFormat>
  <Paragraphs>104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Georgia</vt:lpstr>
      <vt:lpstr>Office Theme</vt:lpstr>
      <vt:lpstr>City of Laguna Beach Investment Status Report April 30, 2022 With Guest Financial Expert Bill Blackwill, Managing Director Stifel Investment Services</vt:lpstr>
      <vt:lpstr>Economic Update  Bill Blackwill, Managing Director Stifel Investment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Laguna Beach Portfolio Update Laura Parisi, CPA, CCMT  City Treasurer </vt:lpstr>
      <vt:lpstr>City of Laguna Beach Portfolio Yield vs. Benchmark 2 Year Treasury</vt:lpstr>
      <vt:lpstr>City of Laguna Beach 2022 Investment Strategy and Policy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Laguna Beach  INVESTMENT REPORT</dc:title>
  <dc:creator>Laura Parisi</dc:creator>
  <cp:lastModifiedBy>Parisi, Laura CT</cp:lastModifiedBy>
  <cp:revision>666</cp:revision>
  <cp:lastPrinted>2021-11-23T19:44:22Z</cp:lastPrinted>
  <dcterms:created xsi:type="dcterms:W3CDTF">2011-07-13T18:26:31Z</dcterms:created>
  <dcterms:modified xsi:type="dcterms:W3CDTF">2022-06-06T22:35:33Z</dcterms:modified>
</cp:coreProperties>
</file>