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3"/>
  </p:notesMasterIdLst>
  <p:sldIdLst>
    <p:sldId id="278" r:id="rId2"/>
    <p:sldId id="337" r:id="rId3"/>
    <p:sldId id="338" r:id="rId4"/>
    <p:sldId id="344" r:id="rId5"/>
    <p:sldId id="347" r:id="rId6"/>
    <p:sldId id="345" r:id="rId7"/>
    <p:sldId id="352" r:id="rId8"/>
    <p:sldId id="348" r:id="rId9"/>
    <p:sldId id="349" r:id="rId10"/>
    <p:sldId id="350" r:id="rId11"/>
    <p:sldId id="346"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32C681-4374-4E2E-BF10-12A85C5F870B}">
          <p14:sldIdLst>
            <p14:sldId id="278"/>
            <p14:sldId id="337"/>
            <p14:sldId id="338"/>
            <p14:sldId id="344"/>
            <p14:sldId id="347"/>
            <p14:sldId id="345"/>
            <p14:sldId id="352"/>
            <p14:sldId id="348"/>
            <p14:sldId id="349"/>
            <p14:sldId id="350"/>
            <p14:sldId id="346"/>
          </p14:sldIdLst>
        </p14:section>
        <p14:section name="Untitled Section" id="{C37CD21D-0D46-43E0-BC5B-BD193A37922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Parisi" initials="LP" lastIdx="0" clrIdx="0"/>
  <p:cmAuthor id="1" name="Parisi, Laura CT" initials="PL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22" autoAdjust="0"/>
    <p:restoredTop sz="85899" autoAdjust="0"/>
  </p:normalViewPr>
  <p:slideViewPr>
    <p:cSldViewPr>
      <p:cViewPr varScale="1">
        <p:scale>
          <a:sx n="165" d="100"/>
          <a:sy n="165" d="100"/>
        </p:scale>
        <p:origin x="159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2000">
                <a:latin typeface="Georgia" pitchFamily="18" charset="0"/>
              </a:rPr>
              <a:t>Investment Portfolio Duration </a:t>
            </a:r>
          </a:p>
        </c:rich>
      </c:tx>
      <c:layout>
        <c:manualLayout>
          <c:xMode val="edge"/>
          <c:yMode val="edge"/>
          <c:x val="0.11238562091503268"/>
          <c:y val="0.12329977583906375"/>
        </c:manualLayout>
      </c:layout>
      <c:overlay val="0"/>
    </c:title>
    <c:autoTitleDeleted val="0"/>
    <c:plotArea>
      <c:layout>
        <c:manualLayout>
          <c:layoutTarget val="inner"/>
          <c:xMode val="edge"/>
          <c:yMode val="edge"/>
          <c:x val="1.5520282186948854E-2"/>
          <c:y val="0.30718480723875885"/>
          <c:w val="0.96895943562610232"/>
          <c:h val="0.49568991555642394"/>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Data!$B$72:$B$77</c:f>
              <c:strCache>
                <c:ptCount val="6"/>
                <c:pt idx="0">
                  <c:v>LAIF</c:v>
                </c:pt>
                <c:pt idx="1">
                  <c:v>Less than 1 Year</c:v>
                </c:pt>
                <c:pt idx="2">
                  <c:v>  1 to 2 Years</c:v>
                </c:pt>
                <c:pt idx="3">
                  <c:v>  2 to 3 Years</c:v>
                </c:pt>
                <c:pt idx="4">
                  <c:v>  3 to 4 Years</c:v>
                </c:pt>
                <c:pt idx="5">
                  <c:v>  4 to 5 Years</c:v>
                </c:pt>
              </c:strCache>
            </c:strRef>
          </c:cat>
          <c:val>
            <c:numRef>
              <c:f>Data!$C$72:$C$77</c:f>
              <c:numCache>
                <c:formatCode>0%</c:formatCode>
                <c:ptCount val="6"/>
                <c:pt idx="0">
                  <c:v>0.15</c:v>
                </c:pt>
                <c:pt idx="1">
                  <c:v>0.22</c:v>
                </c:pt>
                <c:pt idx="2">
                  <c:v>0.22</c:v>
                </c:pt>
                <c:pt idx="3">
                  <c:v>0.21</c:v>
                </c:pt>
                <c:pt idx="4">
                  <c:v>0.11</c:v>
                </c:pt>
                <c:pt idx="5">
                  <c:v>0.09</c:v>
                </c:pt>
              </c:numCache>
            </c:numRef>
          </c:val>
        </c:ser>
        <c:dLbls>
          <c:showLegendKey val="0"/>
          <c:showVal val="1"/>
          <c:showCatName val="0"/>
          <c:showSerName val="0"/>
          <c:showPercent val="0"/>
          <c:showBubbleSize val="0"/>
        </c:dLbls>
        <c:gapWidth val="150"/>
        <c:overlap val="-25"/>
        <c:axId val="298453280"/>
        <c:axId val="298450928"/>
      </c:barChart>
      <c:catAx>
        <c:axId val="298453280"/>
        <c:scaling>
          <c:orientation val="minMax"/>
        </c:scaling>
        <c:delete val="0"/>
        <c:axPos val="b"/>
        <c:numFmt formatCode="General" sourceLinked="0"/>
        <c:majorTickMark val="none"/>
        <c:minorTickMark val="none"/>
        <c:tickLblPos val="nextTo"/>
        <c:crossAx val="298450928"/>
        <c:crosses val="autoZero"/>
        <c:auto val="1"/>
        <c:lblAlgn val="ctr"/>
        <c:lblOffset val="100"/>
        <c:noMultiLvlLbl val="0"/>
      </c:catAx>
      <c:valAx>
        <c:axId val="298450928"/>
        <c:scaling>
          <c:orientation val="minMax"/>
        </c:scaling>
        <c:delete val="1"/>
        <c:axPos val="l"/>
        <c:numFmt formatCode="0%" sourceLinked="1"/>
        <c:majorTickMark val="none"/>
        <c:minorTickMark val="none"/>
        <c:tickLblPos val="nextTo"/>
        <c:crossAx val="29845328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latin typeface="Georgia" pitchFamily="18" charset="0"/>
              </a:rPr>
              <a:t>Realized Interest Income </a:t>
            </a:r>
          </a:p>
        </c:rich>
      </c:tx>
      <c:layout>
        <c:manualLayout>
          <c:xMode val="edge"/>
          <c:yMode val="edge"/>
          <c:x val="0.11862745098039215"/>
          <c:y val="1.249592654029635E-2"/>
        </c:manualLayout>
      </c:layout>
      <c:overlay val="1"/>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'17 Yr Interest, Yield Trends'!$C$2</c:f>
              <c:strCache>
                <c:ptCount val="1"/>
                <c:pt idx="0">
                  <c:v>Actual</c:v>
                </c:pt>
              </c:strCache>
            </c:strRef>
          </c:tx>
          <c:invertIfNegative val="0"/>
          <c:dLbls>
            <c:dLbl>
              <c:idx val="0"/>
              <c:layout>
                <c:manualLayout>
                  <c:x val="0.14773326128351597"/>
                  <c:y val="-4.3018951871815064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1"/>
              <c:layout>
                <c:manualLayout>
                  <c:x val="2.5129342202512825E-2"/>
                  <c:y val="-3.168316612124313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573207760794606E-2"/>
                  <c:y val="-2.17238927428758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Trends'!$A$4:$A$8</c:f>
              <c:strCache>
                <c:ptCount val="3"/>
                <c:pt idx="0">
                  <c:v>18/19E</c:v>
                </c:pt>
                <c:pt idx="1">
                  <c:v>17/18</c:v>
                </c:pt>
                <c:pt idx="2">
                  <c:v>16/17</c:v>
                </c:pt>
              </c:strCache>
            </c:strRef>
          </c:cat>
          <c:val>
            <c:numRef>
              <c:f>'17 Yr Interest, Yield Trends'!$C$4:$C$8</c:f>
              <c:numCache>
                <c:formatCode>_("$"* #,##0_);_("$"* \(#,##0\);_("$"* "-"??_);_(@_)</c:formatCode>
                <c:ptCount val="3"/>
                <c:pt idx="0">
                  <c:v>1900000</c:v>
                </c:pt>
                <c:pt idx="1">
                  <c:v>1411272</c:v>
                </c:pt>
                <c:pt idx="2">
                  <c:v>1082570</c:v>
                </c:pt>
              </c:numCache>
            </c:numRef>
          </c:val>
          <c:extLst/>
        </c:ser>
        <c:ser>
          <c:idx val="1"/>
          <c:order val="1"/>
          <c:tx>
            <c:strRef>
              <c:f>'17 Yr Interest, Yield Trends'!$D$4:$D$8</c:f>
              <c:strCache>
                <c:ptCount val="5"/>
                <c:pt idx="0">
                  <c:v> $1,100,000 </c:v>
                </c:pt>
                <c:pt idx="1">
                  <c:v> $1,100,000 </c:v>
                </c:pt>
                <c:pt idx="2">
                  <c:v> $700,000 </c:v>
                </c:pt>
                <c:pt idx="3">
                  <c:v> $660,000 </c:v>
                </c:pt>
                <c:pt idx="4">
                  <c:v> $645,000 </c:v>
                </c:pt>
              </c:strCache>
            </c:strRef>
          </c:tx>
          <c:invertIfNegative val="0"/>
          <c:dLbls>
            <c:dLbl>
              <c:idx val="0"/>
              <c:layout>
                <c:manualLayout>
                  <c:x val="3.2520325203252036E-2"/>
                  <c:y val="-2.640263843436927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15:layout/>
                </c:ext>
              </c:extLst>
            </c:dLbl>
            <c:dLbl>
              <c:idx val="1"/>
              <c:layout>
                <c:manualLayout>
                  <c:x val="8.2083269003139198E-2"/>
                  <c:y val="-6.44348933592380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6421219319081551E-2"/>
                  <c:y val="-1.760175895624618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'17 Yr Interest, Yield Trends'!$A$4:$A$8</c:f>
              <c:strCache>
                <c:ptCount val="3"/>
                <c:pt idx="0">
                  <c:v>18/19E</c:v>
                </c:pt>
                <c:pt idx="1">
                  <c:v>17/18</c:v>
                </c:pt>
                <c:pt idx="2">
                  <c:v>16/17</c:v>
                </c:pt>
              </c:strCache>
            </c:strRef>
          </c:cat>
          <c:val>
            <c:numRef>
              <c:f>'17 Yr Interest, Yield Trends'!$D$4:$D$8</c:f>
              <c:numCache>
                <c:formatCode>_("$"* #,##0_);_("$"* \(#,##0\);_("$"* "-"??_);_(@_)</c:formatCode>
                <c:ptCount val="3"/>
                <c:pt idx="0">
                  <c:v>1100000</c:v>
                </c:pt>
                <c:pt idx="1">
                  <c:v>1100000</c:v>
                </c:pt>
                <c:pt idx="2">
                  <c:v>700000</c:v>
                </c:pt>
              </c:numCache>
            </c:numRef>
          </c:val>
          <c:extLst/>
        </c:ser>
        <c:dLbls>
          <c:showLegendKey val="0"/>
          <c:showVal val="1"/>
          <c:showCatName val="0"/>
          <c:showSerName val="0"/>
          <c:showPercent val="0"/>
          <c:showBubbleSize val="0"/>
        </c:dLbls>
        <c:gapWidth val="150"/>
        <c:shape val="box"/>
        <c:axId val="298454456"/>
        <c:axId val="298454064"/>
        <c:axId val="0"/>
      </c:bar3DChart>
      <c:catAx>
        <c:axId val="298454456"/>
        <c:scaling>
          <c:orientation val="minMax"/>
        </c:scaling>
        <c:delete val="0"/>
        <c:axPos val="b"/>
        <c:numFmt formatCode="General" sourceLinked="0"/>
        <c:majorTickMark val="out"/>
        <c:minorTickMark val="none"/>
        <c:tickLblPos val="nextTo"/>
        <c:crossAx val="298454064"/>
        <c:crosses val="autoZero"/>
        <c:auto val="1"/>
        <c:lblAlgn val="ctr"/>
        <c:lblOffset val="100"/>
        <c:noMultiLvlLbl val="0"/>
      </c:catAx>
      <c:valAx>
        <c:axId val="298454064"/>
        <c:scaling>
          <c:orientation val="minMax"/>
        </c:scaling>
        <c:delete val="0"/>
        <c:axPos val="l"/>
        <c:majorGridlines/>
        <c:numFmt formatCode="_(&quot;$&quot;* #,##0_);_(&quot;$&quot;* \(#,##0\);_(&quot;$&quot;* &quot;-&quot;??_);_(@_)" sourceLinked="1"/>
        <c:majorTickMark val="out"/>
        <c:minorTickMark val="none"/>
        <c:tickLblPos val="nextTo"/>
        <c:crossAx val="298454456"/>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n-US"/>
              <a:t>Diversification</a:t>
            </a:r>
          </a:p>
          <a:p>
            <a:pPr algn="ctr">
              <a:defRPr/>
            </a:pPr>
            <a:r>
              <a:rPr lang="en-US"/>
              <a:t>At May 31, 2019</a:t>
            </a:r>
          </a:p>
        </c:rich>
      </c:tx>
      <c:layout>
        <c:manualLayout>
          <c:xMode val="edge"/>
          <c:yMode val="edge"/>
          <c:x val="8.8072839048364798E-2"/>
          <c:y val="5.776172190573506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1"/>
          <c:order val="0"/>
          <c:explosion val="25"/>
          <c:dLbls>
            <c:dLbl>
              <c:idx val="0"/>
              <c:layout>
                <c:manualLayout>
                  <c:x val="-0.10792783472724407"/>
                  <c:y val="-5.0528241180203878E-3"/>
                </c:manualLayout>
              </c:layout>
              <c:tx>
                <c:rich>
                  <a:bodyPr/>
                  <a:lstStyle/>
                  <a:p>
                    <a:fld id="{97DAB3DB-106B-4F0F-B4CE-C22591CB5CED}" type="CATEGORYNAME">
                      <a:rPr lang="en-US" b="1"/>
                      <a:pPr/>
                      <a:t>[CATEGORY NAME]</a:t>
                    </a:fld>
                    <a:r>
                      <a:rPr lang="en-US" b="1" baseline="0"/>
                      <a:t>
</a:t>
                    </a:r>
                    <a:fld id="{90CC6EB9-84F9-44E7-9F32-7E599B998198}"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0.1291661778900875"/>
                  <c:y val="-6.595202328055122E-2"/>
                </c:manualLayout>
              </c:layout>
              <c:tx>
                <c:rich>
                  <a:bodyPr/>
                  <a:lstStyle/>
                  <a:p>
                    <a:fld id="{03C9C06D-3009-46AD-B020-5E74189C9E54}" type="CATEGORYNAME">
                      <a:rPr lang="en-US" b="1"/>
                      <a:pPr/>
                      <a:t>[CATEGORY NAME]</a:t>
                    </a:fld>
                    <a:r>
                      <a:rPr lang="en-US" b="1" baseline="0"/>
                      <a:t>
</a:t>
                    </a:r>
                    <a:fld id="{6556A224-7C2D-4A99-803F-6A85C5CEEDA9}"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7.1067675553180151E-2"/>
                  <c:y val="-0.10642483556954707"/>
                </c:manualLayout>
              </c:layout>
              <c:tx>
                <c:rich>
                  <a:bodyPr/>
                  <a:lstStyle/>
                  <a:p>
                    <a:fld id="{75831AD1-269A-4B1A-9848-AD9910CAA882}" type="CATEGORYNAME">
                      <a:rPr lang="en-US" b="1"/>
                      <a:pPr/>
                      <a:t>[CATEGORY NAME]</a:t>
                    </a:fld>
                    <a:r>
                      <a:rPr lang="en-US" b="1" baseline="0"/>
                      <a:t>
</a:t>
                    </a:r>
                    <a:fld id="{1D40F3EC-74BB-451F-985F-78E77EF3A0C7}"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3.1488317322898043E-2"/>
                  <c:y val="-6.0168460318474032E-2"/>
                </c:manualLayout>
              </c:layout>
              <c:tx>
                <c:rich>
                  <a:bodyPr/>
                  <a:lstStyle/>
                  <a:p>
                    <a:fld id="{A6432DE1-3CC9-47DF-8859-B7EFC676F3F5}" type="CATEGORYNAME">
                      <a:rPr lang="en-US" b="1"/>
                      <a:pPr/>
                      <a:t>[CATEGORY NAME]</a:t>
                    </a:fld>
                    <a:r>
                      <a:rPr lang="en-US" b="1" baseline="0"/>
                      <a:t>
</a:t>
                    </a:r>
                    <a:fld id="{06C8A0A7-D2CB-4BB8-B026-ABC6ACEDA848}"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4"/>
              <c:layout>
                <c:manualLayout>
                  <c:x val="3.0504307406557411E-2"/>
                  <c:y val="-7.7015629207646763E-2"/>
                </c:manualLayout>
              </c:layout>
              <c:tx>
                <c:rich>
                  <a:bodyPr/>
                  <a:lstStyle/>
                  <a:p>
                    <a:fld id="{56713C97-08A3-410C-996E-132FAE581E7F}" type="CATEGORYNAME">
                      <a:rPr lang="en-US" b="1"/>
                      <a:pPr/>
                      <a:t>[CATEGORY NAME]</a:t>
                    </a:fld>
                    <a:r>
                      <a:rPr lang="en-US" b="1" baseline="0"/>
                      <a:t>
</a:t>
                    </a:r>
                    <a:fld id="{433AE9B7-8ECB-41E3-9B7A-BF6576380882}"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5"/>
              <c:layout>
                <c:manualLayout>
                  <c:x val="3.423664927112751E-2"/>
                  <c:y val="-2.1421298422108187E-2"/>
                </c:manualLayout>
              </c:layout>
              <c:tx>
                <c:rich>
                  <a:bodyPr/>
                  <a:lstStyle/>
                  <a:p>
                    <a:fld id="{F13E6D4D-13A2-4D8A-ADF9-17500787C1BA}" type="CATEGORYNAME">
                      <a:rPr lang="en-US" b="1"/>
                      <a:pPr/>
                      <a:t>[CATEGORY NAME]</a:t>
                    </a:fld>
                    <a:r>
                      <a:rPr lang="en-US" b="1" baseline="0"/>
                      <a:t>
</a:t>
                    </a:r>
                    <a:fld id="{DD678720-BC2F-42F8-9E01-31DDAD33CFFF}"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6"/>
              <c:layout>
                <c:manualLayout>
                  <c:x val="3.0939363759333181E-2"/>
                  <c:y val="-8.1903013748161543E-3"/>
                </c:manualLayout>
              </c:layout>
              <c:tx>
                <c:rich>
                  <a:bodyPr/>
                  <a:lstStyle/>
                  <a:p>
                    <a:fld id="{13F15ABE-91CA-477E-86BC-E39ED9847D24}" type="CATEGORYNAME">
                      <a:rPr lang="en-US" b="1"/>
                      <a:pPr/>
                      <a:t>[CATEGORY NAME]</a:t>
                    </a:fld>
                    <a:r>
                      <a:rPr lang="en-US" b="1" baseline="0"/>
                      <a:t>
</a:t>
                    </a:r>
                    <a:fld id="{53FD593B-CC14-4B4B-AF78-427070659978}"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7"/>
              <c:layout>
                <c:manualLayout>
                  <c:x val="2.4787209792618749E-2"/>
                  <c:y val="-3.3095685286546841E-2"/>
                </c:manualLayout>
              </c:layout>
              <c:tx>
                <c:rich>
                  <a:bodyPr/>
                  <a:lstStyle/>
                  <a:p>
                    <a:fld id="{84E4E04E-EE20-426E-8377-4651A9A6267C}" type="CATEGORYNAME">
                      <a:rPr lang="en-US" b="1"/>
                      <a:pPr/>
                      <a:t>[CATEGORY NAME]</a:t>
                    </a:fld>
                    <a:r>
                      <a:rPr lang="en-US" b="1" baseline="0"/>
                      <a:t>
</a:t>
                    </a:r>
                    <a:fld id="{6B3BFC4D-6934-408A-9849-0C5E24392876}"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8"/>
              <c:layout/>
              <c:tx>
                <c:rich>
                  <a:bodyPr/>
                  <a:lstStyle/>
                  <a:p>
                    <a:fld id="{5C8D2F32-7B85-4491-AECF-A5A0895AE192}" type="CATEGORYNAME">
                      <a:rPr lang="en-US" b="1"/>
                      <a:pPr/>
                      <a:t>[CATEGORY NAME]</a:t>
                    </a:fld>
                    <a:r>
                      <a:rPr lang="en-US" b="1" baseline="0"/>
                      <a:t>
</a:t>
                    </a:r>
                    <a:fld id="{96477A36-3186-4DD6-B827-7F16C9E75305}" type="PERCENTAGE">
                      <a:rPr lang="en-US" b="1" baseline="0"/>
                      <a:pPr/>
                      <a:t>[PERCENTAGE]</a:t>
                    </a:fld>
                    <a:endParaRPr lang="en-US" b="1" baseline="0"/>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9"/>
              <c:layout>
                <c:manualLayout>
                  <c:x val="7.4237043898923803E-3"/>
                  <c:y val="9.2678389957295895E-3"/>
                </c:manualLayout>
              </c:layout>
              <c:tx>
                <c:rich>
                  <a:bodyPr/>
                  <a:lstStyle/>
                  <a:p>
                    <a:fld id="{FB0DB996-3F92-400B-A1A0-FBC3021DE8E2}" type="CATEGORYNAME">
                      <a:rPr lang="en-US" b="1"/>
                      <a:pPr/>
                      <a:t>[CATEGORY NAME]</a:t>
                    </a:fld>
                    <a:r>
                      <a:rPr lang="en-US" b="1" baseline="0" dirty="0"/>
                      <a:t>
</a:t>
                    </a:r>
                    <a:fld id="{61F5BCB5-BCA6-48B3-8D7C-B77AACD2BE95}"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4841516134012659"/>
                      <c:h val="0.14137904249221731"/>
                    </c:manualLayout>
                  </c15:layout>
                  <c15:dlblFieldTable/>
                  <c15:showDataLabelsRange val="0"/>
                </c:ext>
              </c:extLst>
            </c:dLbl>
            <c:dLbl>
              <c:idx val="10"/>
              <c:layout>
                <c:manualLayout>
                  <c:x val="-3.4871374407715171E-2"/>
                  <c:y val="0"/>
                </c:manualLayout>
              </c:layout>
              <c:tx>
                <c:rich>
                  <a:bodyPr/>
                  <a:lstStyle/>
                  <a:p>
                    <a:fld id="{ABEBD5BF-9B53-4CF9-BCB3-B96D6BEED4B3}" type="CATEGORYNAME">
                      <a:rPr lang="en-US" b="1"/>
                      <a:pPr/>
                      <a:t>[CATEGORY NAME]</a:t>
                    </a:fld>
                    <a:r>
                      <a:rPr lang="en-US" b="1" baseline="0"/>
                      <a:t>
</a:t>
                    </a:r>
                    <a:fld id="{828D7467-FCD8-419C-9D89-D2195A445607}"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1"/>
              <c:layout>
                <c:manualLayout>
                  <c:x val="-2.9520297490216851E-3"/>
                  <c:y val="-2.4067384127390494E-3"/>
                </c:manualLayout>
              </c:layout>
              <c:tx>
                <c:rich>
                  <a:bodyPr/>
                  <a:lstStyle/>
                  <a:p>
                    <a:fld id="{5D9684BB-B610-4558-942D-3B4445800E4B}" type="CATEGORYNAME">
                      <a:rPr lang="en-US" b="1"/>
                      <a:pPr/>
                      <a:t>[CATEGORY NAME]</a:t>
                    </a:fld>
                    <a:r>
                      <a:rPr lang="en-US" b="1" baseline="0"/>
                      <a:t>
</a:t>
                    </a:r>
                    <a:fld id="{F32EC327-6464-4C12-B65C-C140BC8C39C3}" type="PERCENTAGE">
                      <a:rPr lang="en-US" b="1" baseline="0"/>
                      <a:pPr/>
                      <a:t>[PERCENTAGE]</a:t>
                    </a:fld>
                    <a:endParaRPr lang="en-US" b="1" baseline="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dLbl>
              <c:idx val="12"/>
              <c:layout/>
              <c:tx>
                <c:rich>
                  <a:bodyPr/>
                  <a:lstStyle/>
                  <a:p>
                    <a:fld id="{27E2BF74-D324-4CD2-A810-4E6DF32CEA2D}" type="CATEGORYNAME">
                      <a:rPr lang="en-US" b="1"/>
                      <a:pPr/>
                      <a:t>[CATEGORY NAME]</a:t>
                    </a:fld>
                    <a:r>
                      <a:rPr lang="en-US" b="1" baseline="0"/>
                      <a:t>
</a:t>
                    </a:r>
                    <a:fld id="{19F11616-76F6-4FFC-BFEA-1E7683BD18CA}" type="PERCENTAGE">
                      <a:rPr lang="en-US" b="1" baseline="0"/>
                      <a:pPr/>
                      <a:t>[PERCENTAGE]</a:t>
                    </a:fld>
                    <a:endParaRPr lang="en-US" b="1" baseline="0"/>
                  </a:p>
                </c:rich>
              </c:tx>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Data!$B$57:$B$69</c:f>
              <c:strCache>
                <c:ptCount val="13"/>
                <c:pt idx="3">
                  <c:v>Supranationals</c:v>
                </c:pt>
                <c:pt idx="4">
                  <c:v>Farmer Mac</c:v>
                </c:pt>
                <c:pt idx="5">
                  <c:v>LAIF</c:v>
                </c:pt>
                <c:pt idx="6">
                  <c:v>Municipal Bonds</c:v>
                </c:pt>
                <c:pt idx="7">
                  <c:v>Med Term Corp Notes</c:v>
                </c:pt>
                <c:pt idx="8">
                  <c:v>Fed Home Loan Bank</c:v>
                </c:pt>
                <c:pt idx="9">
                  <c:v>Certificates of Deposit</c:v>
                </c:pt>
                <c:pt idx="10">
                  <c:v>Fed National Mtg Assn</c:v>
                </c:pt>
                <c:pt idx="11">
                  <c:v>Fed Home Loan Mtg Corp</c:v>
                </c:pt>
                <c:pt idx="12">
                  <c:v>Fed Farm Credit Bank</c:v>
                </c:pt>
              </c:strCache>
            </c:strRef>
          </c:cat>
          <c:val>
            <c:numRef>
              <c:f>Data!$E$57:$E$69</c:f>
              <c:numCache>
                <c:formatCode>General</c:formatCode>
                <c:ptCount val="13"/>
                <c:pt idx="3" formatCode="&quot;$&quot;#,##0.00_);\(&quot;$&quot;#,##0.00\)">
                  <c:v>1989960</c:v>
                </c:pt>
                <c:pt idx="4" formatCode="&quot;$&quot;#,##0.00_);\(&quot;$&quot;#,##0.00\)">
                  <c:v>4723102.5</c:v>
                </c:pt>
                <c:pt idx="5" formatCode="&quot;$&quot;#,##0.00_);\(&quot;$&quot;#,##0.00\)">
                  <c:v>17054130.144000001</c:v>
                </c:pt>
                <c:pt idx="6" formatCode="&quot;$&quot;#,##0.00_);\(&quot;$&quot;#,##0.00\)">
                  <c:v>4778902.75</c:v>
                </c:pt>
                <c:pt idx="7" formatCode="&quot;$&quot;#,##0.00_);\(&quot;$&quot;#,##0.00\)">
                  <c:v>11999880</c:v>
                </c:pt>
                <c:pt idx="8" formatCode="&quot;$&quot;#,##0.00_);\(&quot;$&quot;#,##0.00\)">
                  <c:v>11418250</c:v>
                </c:pt>
                <c:pt idx="9" formatCode="&quot;$&quot;#,##0.00_);\(&quot;$&quot;#,##0.00\)">
                  <c:v>10194000</c:v>
                </c:pt>
                <c:pt idx="10" formatCode="&quot;$&quot;#,##0.00_);\(&quot;$&quot;#,##0.00\)">
                  <c:v>15073970</c:v>
                </c:pt>
                <c:pt idx="11" formatCode="&quot;$&quot;#,##0.00_);\(&quot;$&quot;#,##0.00\)">
                  <c:v>15627017.5</c:v>
                </c:pt>
                <c:pt idx="12" formatCode="&quot;$&quot;#,##0.00_);\(&quot;$&quot;#,##0.00\)">
                  <c:v>20993855</c:v>
                </c:pt>
              </c:numCache>
            </c:numRef>
          </c:val>
        </c:ser>
        <c:dLbls>
          <c:dLblPos val="outEnd"/>
          <c:showLegendKey val="0"/>
          <c:showVal val="0"/>
          <c:showCatName val="1"/>
          <c:showSerName val="0"/>
          <c:showPercent val="1"/>
          <c:showBubbleSize val="0"/>
          <c:showLeaderLines val="1"/>
        </c:dLbls>
      </c:pie3DChart>
    </c:plotArea>
    <c:plotVisOnly val="1"/>
    <c:dispBlanksAs val="gap"/>
    <c:showDLblsOverMax val="0"/>
  </c:chart>
  <c:txPr>
    <a:bodyPr/>
    <a:lstStyle/>
    <a:p>
      <a:pPr>
        <a:defRPr>
          <a:latin typeface="Georgia" pitchFamily="18"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0060"/>
          </a:xfrm>
          <a:prstGeom prst="rect">
            <a:avLst/>
          </a:prstGeom>
        </p:spPr>
        <p:txBody>
          <a:bodyPr vert="horz" lIns="96183" tIns="48093" rIns="96183" bIns="48093" rtlCol="0"/>
          <a:lstStyle>
            <a:lvl1pPr algn="l">
              <a:defRPr sz="1200"/>
            </a:lvl1pPr>
          </a:lstStyle>
          <a:p>
            <a:endParaRPr lang="en-US" dirty="0"/>
          </a:p>
        </p:txBody>
      </p:sp>
      <p:sp>
        <p:nvSpPr>
          <p:cNvPr id="3" name="Date Placeholder 2"/>
          <p:cNvSpPr>
            <a:spLocks noGrp="1"/>
          </p:cNvSpPr>
          <p:nvPr>
            <p:ph type="dt" idx="1"/>
          </p:nvPr>
        </p:nvSpPr>
        <p:spPr>
          <a:xfrm>
            <a:off x="4143590" y="3"/>
            <a:ext cx="3169920" cy="480060"/>
          </a:xfrm>
          <a:prstGeom prst="rect">
            <a:avLst/>
          </a:prstGeom>
        </p:spPr>
        <p:txBody>
          <a:bodyPr vert="horz" lIns="96183" tIns="48093" rIns="96183" bIns="48093" rtlCol="0"/>
          <a:lstStyle>
            <a:lvl1pPr algn="r">
              <a:defRPr sz="1200"/>
            </a:lvl1pPr>
          </a:lstStyle>
          <a:p>
            <a:fld id="{A27CC81A-C9D2-41B4-AFE1-F0E84FD65EF0}" type="datetimeFigureOut">
              <a:rPr lang="en-US" smtClean="0"/>
              <a:pPr/>
              <a:t>7/25/2019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183" tIns="48093" rIns="96183" bIns="48093"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83" tIns="48093" rIns="96183" bIns="480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183" tIns="48093" rIns="96183" bIns="480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6183" tIns="48093" rIns="96183" bIns="48093" rtlCol="0" anchor="b"/>
          <a:lstStyle>
            <a:lvl1pPr algn="r">
              <a:defRPr sz="1200"/>
            </a:lvl1pPr>
          </a:lstStyle>
          <a:p>
            <a:fld id="{DBAD221C-85C1-428B-807E-8004FA918483}" type="slidenum">
              <a:rPr lang="en-US" smtClean="0"/>
              <a:pPr/>
              <a:t>‹#›</a:t>
            </a:fld>
            <a:endParaRPr lang="en-US" dirty="0"/>
          </a:p>
        </p:txBody>
      </p:sp>
    </p:spTree>
    <p:extLst>
      <p:ext uri="{BB962C8B-B14F-4D97-AF65-F5344CB8AC3E}">
        <p14:creationId xmlns:p14="http://schemas.microsoft.com/office/powerpoint/2010/main" val="1899958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221C-85C1-428B-807E-8004FA918483}" type="slidenum">
              <a:rPr lang="en-US" smtClean="0"/>
              <a:pPr/>
              <a:t>1</a:t>
            </a:fld>
            <a:endParaRPr lang="en-US" dirty="0"/>
          </a:p>
        </p:txBody>
      </p:sp>
    </p:spTree>
    <p:extLst>
      <p:ext uri="{BB962C8B-B14F-4D97-AF65-F5344CB8AC3E}">
        <p14:creationId xmlns:p14="http://schemas.microsoft.com/office/powerpoint/2010/main" val="246585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DDB015-DFF6-4F1A-A6E3-592B31ACD9D2}"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5577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C03CC-6C75-4ABC-96FC-A35C33A6CB63}"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8089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3261-74A1-4D72-8D9A-343F9899AF02}"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17203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1D6BD-4F43-47DD-B86C-396EA6FCADCE}"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15680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89108-66E4-4F44-AA6C-CD75B9CB8934}"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dirty="0"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81850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A2758-134D-47FE-B478-D2C79086EF07}" type="datetime1">
              <a:rPr lang="en-US" smtClean="0"/>
              <a:t>7/25/2019</a:t>
            </a:fld>
            <a:endParaRPr lang="en-US" dirty="0"/>
          </a:p>
        </p:txBody>
      </p:sp>
      <p:sp>
        <p:nvSpPr>
          <p:cNvPr id="6" name="Footer Placeholder 5"/>
          <p:cNvSpPr>
            <a:spLocks noGrp="1"/>
          </p:cNvSpPr>
          <p:nvPr>
            <p:ph type="ftr" sz="quarter" idx="11"/>
          </p:nvPr>
        </p:nvSpPr>
        <p:spPr/>
        <p:txBody>
          <a:bodyPr/>
          <a:lstStyle/>
          <a:p>
            <a:r>
              <a:rPr lang="en-US" dirty="0"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71509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5F52A-793A-4DF3-9BD9-E03E0F6FDC71}" type="datetime1">
              <a:rPr lang="en-US" smtClean="0"/>
              <a:t>7/25/2019</a:t>
            </a:fld>
            <a:endParaRPr lang="en-US" dirty="0"/>
          </a:p>
        </p:txBody>
      </p:sp>
      <p:sp>
        <p:nvSpPr>
          <p:cNvPr id="8" name="Footer Placeholder 7"/>
          <p:cNvSpPr>
            <a:spLocks noGrp="1"/>
          </p:cNvSpPr>
          <p:nvPr>
            <p:ph type="ftr" sz="quarter" idx="11"/>
          </p:nvPr>
        </p:nvSpPr>
        <p:spPr/>
        <p:txBody>
          <a:bodyPr/>
          <a:lstStyle/>
          <a:p>
            <a:r>
              <a:rPr lang="en-US" dirty="0" smtClean="0"/>
              <a:t>City of Laguna Beach - Investment Status Report </a:t>
            </a:r>
            <a:endParaRPr lang="en-US" dirty="0"/>
          </a:p>
        </p:txBody>
      </p:sp>
      <p:sp>
        <p:nvSpPr>
          <p:cNvPr id="9" name="Slide Number Placeholder 8"/>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73825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DA7B1-D054-4F97-823F-B0910FAFA5D4}" type="datetime1">
              <a:rPr lang="en-US" smtClean="0"/>
              <a:t>7/25/2019</a:t>
            </a:fld>
            <a:endParaRPr lang="en-US"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5" name="Slide Number Placeholder 4"/>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65607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7/25/2019</a:t>
            </a:fld>
            <a:endParaRPr lang="en-US" dirty="0"/>
          </a:p>
        </p:txBody>
      </p:sp>
      <p:sp>
        <p:nvSpPr>
          <p:cNvPr id="3" name="Footer Placeholder 2"/>
          <p:cNvSpPr>
            <a:spLocks noGrp="1"/>
          </p:cNvSpPr>
          <p:nvPr>
            <p:ph type="ftr" sz="quarter" idx="11"/>
          </p:nvPr>
        </p:nvSpPr>
        <p:spPr/>
        <p:txBody>
          <a:bodyPr/>
          <a:lstStyle/>
          <a:p>
            <a:r>
              <a:rPr lang="en-US" dirty="0"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229927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5417-A72B-442B-9D83-7BD2CE7E80BD}" type="datetime1">
              <a:rPr lang="en-US" smtClean="0"/>
              <a:t>7/25/2019</a:t>
            </a:fld>
            <a:endParaRPr lang="en-US" dirty="0"/>
          </a:p>
        </p:txBody>
      </p:sp>
      <p:sp>
        <p:nvSpPr>
          <p:cNvPr id="6" name="Footer Placeholder 5"/>
          <p:cNvSpPr>
            <a:spLocks noGrp="1"/>
          </p:cNvSpPr>
          <p:nvPr>
            <p:ph type="ftr" sz="quarter" idx="11"/>
          </p:nvPr>
        </p:nvSpPr>
        <p:spPr/>
        <p:txBody>
          <a:bodyPr/>
          <a:lstStyle/>
          <a:p>
            <a:r>
              <a:rPr lang="en-US" dirty="0"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361456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97E32-0B1E-48E7-8137-616B78E4DD00}" type="datetime1">
              <a:rPr lang="en-US" smtClean="0"/>
              <a:t>7/25/2019</a:t>
            </a:fld>
            <a:endParaRPr lang="en-US" dirty="0"/>
          </a:p>
        </p:txBody>
      </p:sp>
      <p:sp>
        <p:nvSpPr>
          <p:cNvPr id="6" name="Footer Placeholder 5"/>
          <p:cNvSpPr>
            <a:spLocks noGrp="1"/>
          </p:cNvSpPr>
          <p:nvPr>
            <p:ph type="ftr" sz="quarter" idx="11"/>
          </p:nvPr>
        </p:nvSpPr>
        <p:spPr/>
        <p:txBody>
          <a:bodyPr/>
          <a:lstStyle/>
          <a:p>
            <a:r>
              <a:rPr lang="en-US" dirty="0"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409003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7E750A-2928-49CA-8454-DA97BF1E48B5}" type="datetime1">
              <a:rPr lang="en-US" smtClean="0"/>
              <a:t>7/25/2019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City of Laguna Beach - Investment Status Report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41204F-F358-4924-AA12-F711B0C312C8}" type="slidenum">
              <a:rPr lang="en-US" smtClean="0"/>
              <a:pPr/>
              <a:t>‹#›</a:t>
            </a:fld>
            <a:endParaRPr lang="en-US" dirty="0"/>
          </a:p>
        </p:txBody>
      </p:sp>
    </p:spTree>
    <p:extLst>
      <p:ext uri="{BB962C8B-B14F-4D97-AF65-F5344CB8AC3E}">
        <p14:creationId xmlns:p14="http://schemas.microsoft.com/office/powerpoint/2010/main" val="13713668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9477" y="380421"/>
            <a:ext cx="7772400" cy="1752600"/>
          </a:xfrm>
        </p:spPr>
        <p:txBody>
          <a:bodyPr>
            <a:noAutofit/>
          </a:bodyPr>
          <a:lstStyle/>
          <a:p>
            <a:r>
              <a:rPr lang="en-US" sz="2400" b="1" dirty="0" smtClean="0"/>
              <a:t>City of Laguna Beach</a:t>
            </a:r>
            <a:r>
              <a:rPr lang="en-US" sz="2400" dirty="0" smtClean="0"/>
              <a:t/>
            </a:r>
            <a:br>
              <a:rPr lang="en-US" sz="2400" dirty="0" smtClean="0"/>
            </a:br>
            <a:r>
              <a:rPr lang="en-US" sz="2400" b="1" dirty="0" smtClean="0"/>
              <a:t>Investment Status Report Q2 2019</a:t>
            </a:r>
            <a:br>
              <a:rPr lang="en-US" sz="2400" b="1" dirty="0" smtClean="0"/>
            </a:br>
            <a:r>
              <a:rPr lang="en-US" sz="1800" b="1" dirty="0" smtClean="0"/>
              <a:t>With Guest Financial Expert</a:t>
            </a:r>
            <a:br>
              <a:rPr lang="en-US" sz="1800" b="1" dirty="0" smtClean="0"/>
            </a:br>
            <a:r>
              <a:rPr lang="en-US" sz="1800" b="1" dirty="0" smtClean="0"/>
              <a:t>Bill Blackwill, Managing Director</a:t>
            </a:r>
            <a:br>
              <a:rPr lang="en-US" sz="1800" b="1" dirty="0" smtClean="0"/>
            </a:br>
            <a:r>
              <a:rPr lang="en-US" sz="1800" b="1" dirty="0" smtClean="0"/>
              <a:t>Stifel Investment Services</a:t>
            </a:r>
            <a:endParaRPr lang="en-US" sz="1800" b="1" dirty="0"/>
          </a:p>
        </p:txBody>
      </p:sp>
      <p:sp>
        <p:nvSpPr>
          <p:cNvPr id="2" name="Subtitle 1"/>
          <p:cNvSpPr>
            <a:spLocks noGrp="1"/>
          </p:cNvSpPr>
          <p:nvPr>
            <p:ph type="subTitle" idx="1"/>
          </p:nvPr>
        </p:nvSpPr>
        <p:spPr>
          <a:xfrm>
            <a:off x="533400" y="2362200"/>
            <a:ext cx="7924800" cy="4267200"/>
          </a:xfrm>
        </p:spPr>
        <p:txBody>
          <a:bodyPr>
            <a:normAutofit fontScale="70000" lnSpcReduction="20000"/>
          </a:bodyPr>
          <a:lstStyle/>
          <a:p>
            <a:r>
              <a:rPr lang="en-US" sz="1500" cap="none" dirty="0" smtClean="0">
                <a:latin typeface="Georgia" pitchFamily="18" charset="0"/>
              </a:rPr>
              <a:t>Monday June 10, 2019; 4:30 to 6:00; Laguna Beach City Hall, Conference Room A</a:t>
            </a:r>
          </a:p>
          <a:p>
            <a:endParaRPr lang="en-US" sz="1500" dirty="0">
              <a:latin typeface="Georgia" pitchFamily="18" charset="0"/>
            </a:endParaRPr>
          </a:p>
          <a:p>
            <a:r>
              <a:rPr lang="en-US" sz="1500" b="1" cap="none" dirty="0" smtClean="0">
                <a:latin typeface="Georgia" pitchFamily="18" charset="0"/>
              </a:rPr>
              <a:t>Attendees:</a:t>
            </a:r>
            <a:r>
              <a:rPr lang="en-US" sz="1500" cap="none" dirty="0" smtClean="0">
                <a:latin typeface="Georgia" pitchFamily="18" charset="0"/>
              </a:rPr>
              <a:t>  Karl Koski, Public Representative; Bob Whalen, Mayor; Sue Kempf, Councilmember, </a:t>
            </a:r>
            <a:endParaRPr lang="en-US" sz="1500" cap="none" dirty="0" smtClean="0">
              <a:latin typeface="Georgia" pitchFamily="18" charset="0"/>
            </a:endParaRPr>
          </a:p>
          <a:p>
            <a:r>
              <a:rPr lang="en-US" sz="1500" cap="none" dirty="0" smtClean="0">
                <a:latin typeface="Georgia" pitchFamily="18" charset="0"/>
              </a:rPr>
              <a:t>John </a:t>
            </a:r>
            <a:r>
              <a:rPr lang="en-US" sz="1500" cap="none" dirty="0" smtClean="0">
                <a:latin typeface="Georgia" pitchFamily="18" charset="0"/>
              </a:rPr>
              <a:t>Pietig, City Manager; </a:t>
            </a:r>
            <a:r>
              <a:rPr lang="en-US" sz="1500" cap="none" dirty="0" smtClean="0">
                <a:latin typeface="Georgia" pitchFamily="18" charset="0"/>
              </a:rPr>
              <a:t> Gavin Curran, Director of Administration; Bill Blackwill, Managing Director Stifel Investment Services</a:t>
            </a:r>
          </a:p>
          <a:p>
            <a:endParaRPr lang="en-US" sz="1500" b="1" dirty="0">
              <a:latin typeface="Georgia" pitchFamily="18" charset="0"/>
            </a:endParaRPr>
          </a:p>
          <a:p>
            <a:r>
              <a:rPr lang="en-US" b="1" cap="none" dirty="0" smtClean="0">
                <a:latin typeface="Georgia" pitchFamily="18" charset="0"/>
              </a:rPr>
              <a:t>Agenda</a:t>
            </a:r>
            <a:endParaRPr lang="en-US" b="1" cap="none" dirty="0" smtClean="0">
              <a:latin typeface="Georgia" pitchFamily="18" charset="0"/>
            </a:endParaRPr>
          </a:p>
          <a:p>
            <a:endParaRPr lang="en-US" sz="1500" cap="none" dirty="0" smtClean="0">
              <a:latin typeface="Georgia" pitchFamily="18" charset="0"/>
            </a:endParaRPr>
          </a:p>
          <a:p>
            <a:pPr marL="342900" indent="-342900" algn="l">
              <a:buFont typeface="+mj-lt"/>
              <a:buAutoNum type="arabicPeriod"/>
            </a:pPr>
            <a:r>
              <a:rPr lang="en-US" sz="1500" cap="none" dirty="0" smtClean="0">
                <a:latin typeface="Georgia" pitchFamily="18" charset="0"/>
              </a:rPr>
              <a:t>Introductions</a:t>
            </a:r>
          </a:p>
          <a:p>
            <a:pPr marL="342900" indent="-342900" algn="l">
              <a:buFont typeface="+mj-lt"/>
              <a:buAutoNum type="arabicPeriod"/>
            </a:pPr>
            <a:r>
              <a:rPr lang="en-US" sz="1500" dirty="0" smtClean="0">
                <a:latin typeface="Georgia" pitchFamily="18" charset="0"/>
              </a:rPr>
              <a:t>Public Comment</a:t>
            </a:r>
            <a:endParaRPr lang="en-US" sz="1500" cap="none" dirty="0" smtClean="0">
              <a:latin typeface="Georgia" pitchFamily="18" charset="0"/>
            </a:endParaRPr>
          </a:p>
          <a:p>
            <a:pPr marL="342900" indent="-342900" algn="l">
              <a:buFont typeface="+mj-lt"/>
              <a:buAutoNum type="arabicPeriod"/>
            </a:pPr>
            <a:r>
              <a:rPr lang="en-US" sz="1500" dirty="0" smtClean="0">
                <a:latin typeface="Georgia" pitchFamily="18" charset="0"/>
              </a:rPr>
              <a:t>Review of Consensus Discussion from Annual Investment Status Report Meeting, November 6, 2018	</a:t>
            </a:r>
            <a:r>
              <a:rPr lang="en-US" sz="1500" cap="none" dirty="0" smtClean="0">
                <a:latin typeface="Georgia" pitchFamily="18" charset="0"/>
              </a:rPr>
              <a:t>		</a:t>
            </a:r>
          </a:p>
          <a:p>
            <a:pPr marL="342900" indent="-342900" algn="l">
              <a:buFont typeface="+mj-lt"/>
              <a:buAutoNum type="arabicPeriod"/>
            </a:pPr>
            <a:r>
              <a:rPr lang="en-US" sz="1500" dirty="0" smtClean="0">
                <a:latin typeface="Georgia" pitchFamily="18" charset="0"/>
              </a:rPr>
              <a:t>Impact of lack of official city General Ledger on mandatory investment reporting	</a:t>
            </a:r>
          </a:p>
          <a:p>
            <a:pPr marL="342900" indent="-342900" algn="l">
              <a:buFont typeface="+mj-lt"/>
              <a:buAutoNum type="arabicPeriod"/>
            </a:pPr>
            <a:r>
              <a:rPr lang="en-US" sz="1500" dirty="0" smtClean="0">
                <a:latin typeface="Georgia" pitchFamily="18" charset="0"/>
              </a:rPr>
              <a:t>Report on investment inventory at May 31, 2019 (Parisi)</a:t>
            </a:r>
          </a:p>
          <a:p>
            <a:pPr marL="342900" indent="-342900" algn="l">
              <a:buFont typeface="+mj-lt"/>
              <a:buAutoNum type="arabicPeriod"/>
            </a:pPr>
            <a:r>
              <a:rPr lang="en-US" sz="1500" dirty="0" smtClean="0">
                <a:latin typeface="Georgia" pitchFamily="18" charset="0"/>
              </a:rPr>
              <a:t>The inverted yield curve and investing (Blackwill)</a:t>
            </a:r>
          </a:p>
          <a:p>
            <a:pPr marL="342900" indent="-342900" algn="l">
              <a:buFont typeface="+mj-lt"/>
              <a:buAutoNum type="arabicPeriod"/>
            </a:pPr>
            <a:r>
              <a:rPr lang="en-US" sz="1500" dirty="0" smtClean="0">
                <a:latin typeface="Georgia" pitchFamily="18" charset="0"/>
              </a:rPr>
              <a:t>Investment Status Committee, Ad Hoc composition revisited					</a:t>
            </a:r>
          </a:p>
          <a:p>
            <a:pPr marL="342900" indent="-342900" algn="l">
              <a:buFont typeface="+mj-lt"/>
              <a:buAutoNum type="arabicPeriod"/>
            </a:pPr>
            <a:r>
              <a:rPr lang="en-US" sz="1500" dirty="0" smtClean="0">
                <a:latin typeface="Georgia" pitchFamily="18" charset="0"/>
              </a:rPr>
              <a:t>2019 Investment Agreed Upon Procedures									</a:t>
            </a:r>
            <a:endParaRPr lang="en-US" sz="1400" dirty="0" smtClean="0"/>
          </a:p>
          <a:p>
            <a:r>
              <a:rPr lang="en-US" sz="1500" cap="none" dirty="0" smtClean="0">
                <a:latin typeface="Georgia" pitchFamily="18" charset="0"/>
              </a:rPr>
              <a:t>Laura Parisi, CPA, CCMT</a:t>
            </a:r>
          </a:p>
          <a:p>
            <a:r>
              <a:rPr lang="en-US" sz="1500" cap="none" dirty="0" smtClean="0">
                <a:latin typeface="Georgia" pitchFamily="18" charset="0"/>
              </a:rPr>
              <a:t>City Treasurer</a:t>
            </a:r>
            <a:endParaRPr lang="en-US" sz="1500" cap="none" dirty="0">
              <a:latin typeface="Georgia" pitchFamily="18"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1"/>
            <a:ext cx="1066800" cy="106564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58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7/25/2019</a:t>
            </a:fld>
            <a:endParaRPr lang="en-US" dirty="0"/>
          </a:p>
        </p:txBody>
      </p:sp>
      <p:sp>
        <p:nvSpPr>
          <p:cNvPr id="3" name="Footer Placeholder 2"/>
          <p:cNvSpPr>
            <a:spLocks noGrp="1"/>
          </p:cNvSpPr>
          <p:nvPr>
            <p:ph type="ftr" sz="quarter" idx="11"/>
          </p:nvPr>
        </p:nvSpPr>
        <p:spPr/>
        <p:txBody>
          <a:bodyPr/>
          <a:lstStyle/>
          <a:p>
            <a:r>
              <a:rPr lang="en-US"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10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21848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Additional Considerations</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dirty="0" smtClean="0"/>
              <a:t>Should this Ad Hoc committee be expanded?</a:t>
            </a:r>
          </a:p>
          <a:p>
            <a:endParaRPr lang="en-US" dirty="0" smtClean="0"/>
          </a:p>
          <a:p>
            <a:r>
              <a:rPr lang="en-US" dirty="0" smtClean="0"/>
              <a:t>Select auditor to perform 2019 tests for compliance with the 2019 Investment Policy</a:t>
            </a:r>
          </a:p>
          <a:p>
            <a:pPr lvl="2"/>
            <a:r>
              <a:rPr lang="en-US" dirty="0" smtClean="0"/>
              <a:t>Process is guided by Laguna Beach Municipal Code 2.30.030 Purchasing procedures (b) Informal Bid Procedure</a:t>
            </a:r>
          </a:p>
          <a:p>
            <a:pPr lvl="2"/>
            <a:r>
              <a:rPr lang="en-US" dirty="0" smtClean="0"/>
              <a:t>2018 Bids</a:t>
            </a:r>
          </a:p>
          <a:p>
            <a:pPr lvl="3"/>
            <a:r>
              <a:rPr lang="en-US" dirty="0" err="1" smtClean="0"/>
              <a:t>Vavrinek</a:t>
            </a:r>
            <a:r>
              <a:rPr lang="en-US" dirty="0" smtClean="0"/>
              <a:t>, Trine, Day &amp; Co. LLP $3,100 - selected</a:t>
            </a:r>
          </a:p>
          <a:p>
            <a:pPr lvl="3"/>
            <a:r>
              <a:rPr lang="en-US" dirty="0" smtClean="0"/>
              <a:t>White, Nelson Diehl, Evans, LLP $3,200 (firm unilaterally modified the procedures that were agreed to by the Director of Administration and City Treasurer)</a:t>
            </a:r>
          </a:p>
          <a:p>
            <a:pPr lvl="1"/>
            <a:endParaRPr lang="en-US" dirty="0"/>
          </a:p>
        </p:txBody>
      </p:sp>
      <p:sp>
        <p:nvSpPr>
          <p:cNvPr id="4" name="Date Placeholder 3"/>
          <p:cNvSpPr>
            <a:spLocks noGrp="1"/>
          </p:cNvSpPr>
          <p:nvPr>
            <p:ph type="dt" sz="half" idx="10"/>
          </p:nvPr>
        </p:nvSpPr>
        <p:spPr/>
        <p:txBody>
          <a:bodyPr/>
          <a:lstStyle/>
          <a:p>
            <a:fld id="{30E1D6BD-4F43-47DD-B86C-396EA6FCADCE}"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11</a:t>
            </a:fld>
            <a:endParaRPr lang="en-US" dirty="0"/>
          </a:p>
        </p:txBody>
      </p:sp>
    </p:spTree>
    <p:extLst>
      <p:ext uri="{BB962C8B-B14F-4D97-AF65-F5344CB8AC3E}">
        <p14:creationId xmlns:p14="http://schemas.microsoft.com/office/powerpoint/2010/main" val="97560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Committee Consensus and Discussion</a:t>
            </a:r>
            <a:br>
              <a:rPr lang="en-US" b="1" dirty="0" smtClean="0"/>
            </a:br>
            <a:r>
              <a:rPr lang="en-US" sz="1600" b="1" dirty="0" smtClean="0"/>
              <a:t>From November 6, 2018</a:t>
            </a:r>
            <a:endParaRPr lang="en-US" b="1"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6" name="Rectangle 5"/>
          <p:cNvSpPr/>
          <p:nvPr/>
        </p:nvSpPr>
        <p:spPr>
          <a:xfrm>
            <a:off x="304800" y="1690689"/>
            <a:ext cx="8689848" cy="4291175"/>
          </a:xfrm>
          <a:prstGeom prst="rect">
            <a:avLst/>
          </a:prstGeom>
        </p:spPr>
        <p:txBody>
          <a:bodyPr wrap="square">
            <a:spAutoFit/>
          </a:bodyPr>
          <a:lstStyle/>
          <a:p>
            <a:pPr marL="800100" lvl="1" indent="-342900">
              <a:lnSpc>
                <a:spcPct val="107000"/>
              </a:lnSpc>
              <a:buFont typeface="Symbol" panose="05050102010706020507" pitchFamily="18" charset="2"/>
              <a:buChar char=""/>
            </a:pPr>
            <a:r>
              <a:rPr lang="en-US" sz="1500" b="1" dirty="0" smtClean="0">
                <a:latin typeface="Calibri" panose="020F0502020204030204" pitchFamily="34" charset="0"/>
                <a:ea typeface="Calibri" panose="020F0502020204030204" pitchFamily="34" charset="0"/>
                <a:cs typeface="Times New Roman" panose="02020603050405020304" pitchFamily="18" charset="0"/>
              </a:rPr>
              <a:t>Consensus Recommendations</a:t>
            </a:r>
          </a:p>
          <a:p>
            <a:pPr marL="1257300" lvl="2" indent="-342900">
              <a:lnSpc>
                <a:spcPct val="107000"/>
              </a:lnSpc>
              <a:buFont typeface="Symbol" panose="05050102010706020507" pitchFamily="18" charset="2"/>
              <a:buChar char=""/>
            </a:pPr>
            <a:r>
              <a:rPr lang="en-US" sz="1500" dirty="0" smtClean="0">
                <a:latin typeface="Calibri" panose="020F0502020204030204" pitchFamily="34" charset="0"/>
                <a:ea typeface="Calibri" panose="020F0502020204030204" pitchFamily="34" charset="0"/>
                <a:cs typeface="Times New Roman" panose="02020603050405020304" pitchFamily="18" charset="0"/>
              </a:rPr>
              <a:t>Exclude unrealized losses from consideration when selecting investments.</a:t>
            </a:r>
          </a:p>
          <a:p>
            <a:pPr marL="1257300" lvl="2" indent="-342900">
              <a:lnSpc>
                <a:spcPct val="107000"/>
              </a:lnSpc>
              <a:buFont typeface="Symbol" panose="05050102010706020507" pitchFamily="18" charset="2"/>
              <a:buChar char=""/>
            </a:pPr>
            <a:r>
              <a:rPr lang="en-US" sz="1500" dirty="0" smtClean="0">
                <a:latin typeface="Calibri" panose="020F0502020204030204" pitchFamily="34" charset="0"/>
                <a:ea typeface="Calibri" panose="020F0502020204030204" pitchFamily="34" charset="0"/>
                <a:cs typeface="Times New Roman" panose="02020603050405020304" pitchFamily="18" charset="0"/>
              </a:rPr>
              <a:t>Achieving budgeted investment income is a secondary consideration when selecting securities.  The adopted budget includes only </a:t>
            </a:r>
            <a:r>
              <a:rPr lang="en-US" sz="1500" i="1" dirty="0" smtClean="0">
                <a:latin typeface="Calibri" panose="020F0502020204030204" pitchFamily="34" charset="0"/>
                <a:ea typeface="Calibri" panose="020F0502020204030204" pitchFamily="34" charset="0"/>
                <a:cs typeface="Times New Roman" panose="02020603050405020304" pitchFamily="18" charset="0"/>
              </a:rPr>
              <a:t>realized</a:t>
            </a:r>
            <a:r>
              <a:rPr lang="en-US" sz="1500" dirty="0" smtClean="0">
                <a:latin typeface="Calibri" panose="020F0502020204030204" pitchFamily="34" charset="0"/>
                <a:ea typeface="Calibri" panose="020F0502020204030204" pitchFamily="34" charset="0"/>
                <a:cs typeface="Times New Roman" panose="02020603050405020304" pitchFamily="18" charset="0"/>
              </a:rPr>
              <a:t> investment income.</a:t>
            </a:r>
          </a:p>
          <a:p>
            <a:pPr marL="1257300" lvl="2" indent="-342900">
              <a:lnSpc>
                <a:spcPct val="107000"/>
              </a:lnSpc>
              <a:buFont typeface="Symbol" panose="05050102010706020507" pitchFamily="18" charset="2"/>
              <a:buChar char=""/>
            </a:pPr>
            <a:r>
              <a:rPr lang="en-US" sz="1500" dirty="0" smtClean="0">
                <a:latin typeface="Calibri" panose="020F0502020204030204" pitchFamily="34" charset="0"/>
                <a:ea typeface="Calibri" panose="020F0502020204030204" pitchFamily="34" charset="0"/>
                <a:cs typeface="Times New Roman" panose="02020603050405020304" pitchFamily="18" charset="0"/>
              </a:rPr>
              <a:t>The Investment Policy adequately states the intended policies of Safety, Liquidity and Yield.  Socially Responsible Investing is desirable but a lower priority.</a:t>
            </a:r>
          </a:p>
          <a:p>
            <a:pPr marL="1257300" lvl="2" indent="-342900">
              <a:lnSpc>
                <a:spcPct val="107000"/>
              </a:lnSpc>
              <a:buFont typeface="Symbol" panose="05050102010706020507" pitchFamily="18" charset="2"/>
              <a:buChar char=""/>
            </a:pPr>
            <a:r>
              <a:rPr lang="en-US" sz="1500" dirty="0" smtClean="0">
                <a:latin typeface="Calibri" panose="020F0502020204030204" pitchFamily="34" charset="0"/>
                <a:ea typeface="Calibri" panose="020F0502020204030204" pitchFamily="34" charset="0"/>
                <a:cs typeface="Times New Roman" panose="02020603050405020304" pitchFamily="18" charset="0"/>
              </a:rPr>
              <a:t>Refine cash flows when possible.  Continuously search for and encourage further improvement in documenting the timing of forecasted disbursements.  Identify opportunities to prepare monthly cash flow estimates based on City Council approved budgets.</a:t>
            </a:r>
          </a:p>
          <a:p>
            <a:pPr marL="1257300" lvl="2" indent="-342900">
              <a:lnSpc>
                <a:spcPct val="107000"/>
              </a:lnSpc>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Further discussion on Ad Hoc committee that has been working well.  Expand role to include the selection of the firm that will test compliance with the City Council’s Investment Policy.</a:t>
            </a:r>
          </a:p>
          <a:p>
            <a:pPr marL="1257300" lvl="2" indent="-342900">
              <a:lnSpc>
                <a:spcPct val="107000"/>
              </a:lnSpc>
              <a:buFont typeface="Symbol" panose="05050102010706020507" pitchFamily="18" charset="2"/>
              <a:buChar char=""/>
            </a:pPr>
            <a:r>
              <a:rPr lang="en-US" sz="1500" dirty="0" smtClean="0">
                <a:latin typeface="Calibri" panose="020F0502020204030204" pitchFamily="34" charset="0"/>
                <a:ea typeface="Calibri" panose="020F0502020204030204" pitchFamily="34" charset="0"/>
                <a:cs typeface="Times New Roman" panose="02020603050405020304" pitchFamily="18" charset="0"/>
              </a:rPr>
              <a:t>Modify the 2019 Investment </a:t>
            </a:r>
            <a:r>
              <a:rPr lang="en-US" sz="1500" dirty="0">
                <a:latin typeface="Calibri" panose="020F0502020204030204" pitchFamily="34" charset="0"/>
                <a:ea typeface="Calibri" panose="020F0502020204030204" pitchFamily="34" charset="0"/>
                <a:cs typeface="Times New Roman" panose="02020603050405020304" pitchFamily="18" charset="0"/>
              </a:rPr>
              <a:t>Policy to require that a review to test compliance be performed every </a:t>
            </a:r>
            <a:r>
              <a:rPr lang="en-US" sz="1500" dirty="0" smtClean="0">
                <a:latin typeface="Calibri" panose="020F0502020204030204" pitchFamily="34" charset="0"/>
                <a:ea typeface="Calibri" panose="020F0502020204030204" pitchFamily="34" charset="0"/>
                <a:cs typeface="Times New Roman" panose="02020603050405020304" pitchFamily="18" charset="0"/>
              </a:rPr>
              <a:t>year and remove swaps from the prohibited security list.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pPr>
            <a:endParaRPr lang="en-US" sz="15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b="1" dirty="0" smtClean="0">
                <a:latin typeface="Calibri" panose="020F0502020204030204" pitchFamily="34" charset="0"/>
                <a:ea typeface="Calibri" panose="020F0502020204030204" pitchFamily="34" charset="0"/>
                <a:cs typeface="Times New Roman" panose="02020603050405020304" pitchFamily="18" charset="0"/>
              </a:rPr>
              <a:t>Discussion</a:t>
            </a:r>
          </a:p>
          <a:p>
            <a:pPr marL="800100" lvl="1" indent="-342900">
              <a:lnSpc>
                <a:spcPct val="107000"/>
              </a:lnSpc>
              <a:buFont typeface="Symbol" panose="05050102010706020507" pitchFamily="18" charset="2"/>
              <a:buChar char=""/>
            </a:pPr>
            <a:r>
              <a:rPr lang="en-US" sz="1500" dirty="0" smtClean="0">
                <a:latin typeface="Calibri" panose="020F0502020204030204" pitchFamily="34" charset="0"/>
                <a:ea typeface="Calibri" panose="020F0502020204030204" pitchFamily="34" charset="0"/>
                <a:cs typeface="Times New Roman" panose="02020603050405020304" pitchFamily="18" charset="0"/>
              </a:rPr>
              <a:t>When financially advantageous to the overall portfolio, make it acceptable to sell some investments, even at a loss.</a:t>
            </a:r>
          </a:p>
        </p:txBody>
      </p:sp>
      <p:sp>
        <p:nvSpPr>
          <p:cNvPr id="7" name="Date Placeholder 6"/>
          <p:cNvSpPr>
            <a:spLocks noGrp="1"/>
          </p:cNvSpPr>
          <p:nvPr>
            <p:ph type="dt" sz="half" idx="10"/>
          </p:nvPr>
        </p:nvSpPr>
        <p:spPr/>
        <p:txBody>
          <a:bodyPr/>
          <a:lstStyle/>
          <a:p>
            <a:fld id="{8CF4C802-A749-4531-B16A-FA5B03DD92DD}" type="datetime1">
              <a:rPr lang="en-US" smtClean="0"/>
              <a:t>7/25/2019</a:t>
            </a:fld>
            <a:endParaRPr lang="en-US" dirty="0"/>
          </a:p>
        </p:txBody>
      </p:sp>
      <p:sp>
        <p:nvSpPr>
          <p:cNvPr id="8" name="Slide Number Placeholder 7"/>
          <p:cNvSpPr>
            <a:spLocks noGrp="1"/>
          </p:cNvSpPr>
          <p:nvPr>
            <p:ph type="sldNum" sz="quarter" idx="12"/>
          </p:nvPr>
        </p:nvSpPr>
        <p:spPr/>
        <p:txBody>
          <a:bodyPr/>
          <a:lstStyle/>
          <a:p>
            <a:fld id="{0241204F-F358-4924-AA12-F711B0C312C8}" type="slidenum">
              <a:rPr lang="en-US" smtClean="0"/>
              <a:pPr/>
              <a:t>2</a:t>
            </a:fld>
            <a:endParaRPr lang="en-US" dirty="0"/>
          </a:p>
        </p:txBody>
      </p:sp>
    </p:spTree>
    <p:extLst>
      <p:ext uri="{BB962C8B-B14F-4D97-AF65-F5344CB8AC3E}">
        <p14:creationId xmlns:p14="http://schemas.microsoft.com/office/powerpoint/2010/main" val="286792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Why are there temporary Investment Inventory Reports from December 2018 to present</a:t>
            </a:r>
            <a:endParaRPr lang="en-US" b="1" dirty="0"/>
          </a:p>
        </p:txBody>
      </p:sp>
      <p:sp>
        <p:nvSpPr>
          <p:cNvPr id="3" name="Date Placeholder 2"/>
          <p:cNvSpPr>
            <a:spLocks noGrp="1"/>
          </p:cNvSpPr>
          <p:nvPr>
            <p:ph type="dt" sz="half" idx="10"/>
          </p:nvPr>
        </p:nvSpPr>
        <p:spPr/>
        <p:txBody>
          <a:bodyPr/>
          <a:lstStyle/>
          <a:p>
            <a:fld id="{AF3DA7B1-D054-4F97-823F-B0910FAFA5D4}" type="datetime1">
              <a:rPr lang="en-US" smtClean="0"/>
              <a:t>7/25/2019</a:t>
            </a:fld>
            <a:endParaRPr lang="en-US" dirty="0"/>
          </a:p>
        </p:txBody>
      </p:sp>
      <p:sp>
        <p:nvSpPr>
          <p:cNvPr id="4" name="Footer Placeholder 3"/>
          <p:cNvSpPr>
            <a:spLocks noGrp="1"/>
          </p:cNvSpPr>
          <p:nvPr>
            <p:ph type="ftr" sz="quarter" idx="11"/>
          </p:nvPr>
        </p:nvSpPr>
        <p:spPr/>
        <p:txBody>
          <a:bodyPr/>
          <a:lstStyle/>
          <a:p>
            <a:r>
              <a:rPr lang="en-US" dirty="0" smtClean="0"/>
              <a:t>City of Laguna Beach - Investment Status Report </a:t>
            </a:r>
            <a:endParaRPr lang="en-US" dirty="0"/>
          </a:p>
        </p:txBody>
      </p:sp>
      <p:sp>
        <p:nvSpPr>
          <p:cNvPr id="5" name="Slide Number Placeholder 4"/>
          <p:cNvSpPr>
            <a:spLocks noGrp="1"/>
          </p:cNvSpPr>
          <p:nvPr>
            <p:ph type="sldNum" sz="quarter" idx="12"/>
          </p:nvPr>
        </p:nvSpPr>
        <p:spPr/>
        <p:txBody>
          <a:bodyPr/>
          <a:lstStyle/>
          <a:p>
            <a:fld id="{0241204F-F358-4924-AA12-F711B0C312C8}" type="slidenum">
              <a:rPr lang="en-US" smtClean="0"/>
              <a:pPr/>
              <a:t>3</a:t>
            </a:fld>
            <a:endParaRPr lang="en-US" dirty="0"/>
          </a:p>
        </p:txBody>
      </p:sp>
      <p:sp>
        <p:nvSpPr>
          <p:cNvPr id="6" name="Rectangle 5"/>
          <p:cNvSpPr/>
          <p:nvPr/>
        </p:nvSpPr>
        <p:spPr>
          <a:xfrm>
            <a:off x="762000" y="2667000"/>
            <a:ext cx="8134350" cy="2031325"/>
          </a:xfrm>
          <a:prstGeom prst="rect">
            <a:avLst/>
          </a:prstGeom>
        </p:spPr>
        <p:txBody>
          <a:bodyPr wrap="square">
            <a:spAutoFit/>
          </a:bodyPr>
          <a:lstStyle/>
          <a:p>
            <a:pPr marL="285750" indent="-285750">
              <a:buFont typeface="Arial" panose="020B0604020202020204" pitchFamily="34" charset="0"/>
              <a:buChar char="•"/>
            </a:pPr>
            <a:r>
              <a:rPr lang="en-US" dirty="0" smtClean="0">
                <a:latin typeface="Georgia" panose="02040502050405020303" pitchFamily="18" charset="0"/>
                <a:ea typeface="Times New Roman" panose="02020603050405020304" pitchFamily="18" charset="0"/>
              </a:rPr>
              <a:t>The investment inventory and related income is reconciled daily.  Operating cash accounts (Bank of America) and related fund balances are obtained from the General Ledger that was last published November 2018. </a:t>
            </a:r>
          </a:p>
          <a:p>
            <a:endParaRPr lang="en-US" dirty="0" smtClean="0">
              <a:latin typeface="Georgia" panose="02040502050405020303" pitchFamily="18" charset="0"/>
              <a:ea typeface="Times New Roman" panose="02020603050405020304" pitchFamily="18" charset="0"/>
            </a:endParaRPr>
          </a:p>
          <a:p>
            <a:pPr marL="285750" indent="-285750">
              <a:buFont typeface="Arial" panose="020B0604020202020204" pitchFamily="34" charset="0"/>
              <a:buChar char="•"/>
            </a:pPr>
            <a:r>
              <a:rPr lang="en-US" dirty="0" smtClean="0">
                <a:latin typeface="Georgia" panose="02040502050405020303" pitchFamily="18" charset="0"/>
                <a:ea typeface="Times New Roman" panose="02020603050405020304" pitchFamily="18" charset="0"/>
              </a:rPr>
              <a:t>The investment inventory has been published as a temporary report on investments and placed on the City website for public viewing.</a:t>
            </a:r>
          </a:p>
          <a:p>
            <a:pPr marL="457200" marR="0">
              <a:spcBef>
                <a:spcPts val="0"/>
              </a:spcBef>
              <a:spcAft>
                <a:spcPts val="0"/>
              </a:spcAft>
            </a:pPr>
            <a:endParaRPr lang="en-US" dirty="0">
              <a:effectLst/>
              <a:latin typeface="Georgia" panose="02040502050405020303" pitchFamily="18" charset="0"/>
              <a:ea typeface="Times New Roman" panose="02020603050405020304" pitchFamily="18" charset="0"/>
            </a:endParaRPr>
          </a:p>
        </p:txBody>
      </p:sp>
    </p:spTree>
    <p:extLst>
      <p:ext uri="{BB962C8B-B14F-4D97-AF65-F5344CB8AC3E}">
        <p14:creationId xmlns:p14="http://schemas.microsoft.com/office/powerpoint/2010/main" val="360995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Investment Inventory (excluding cash) Report</a:t>
            </a:r>
            <a:br>
              <a:rPr lang="en-US" b="1" dirty="0" smtClean="0"/>
            </a:br>
            <a:r>
              <a:rPr lang="en-US" b="1" dirty="0" smtClean="0"/>
              <a:t>At May 31, 2019</a:t>
            </a:r>
            <a:endParaRPr lang="en-US" b="1"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58664971"/>
              </p:ext>
            </p:extLst>
          </p:nvPr>
        </p:nvGraphicFramePr>
        <p:xfrm>
          <a:off x="228600" y="3591720"/>
          <a:ext cx="4051300" cy="980279"/>
        </p:xfrm>
        <a:graphic>
          <a:graphicData uri="http://schemas.openxmlformats.org/drawingml/2006/table">
            <a:tbl>
              <a:tblPr>
                <a:tableStyleId>{5C22544A-7EE6-4342-B048-85BDC9FD1C3A}</a:tableStyleId>
              </a:tblPr>
              <a:tblGrid>
                <a:gridCol w="1325332"/>
                <a:gridCol w="210848"/>
                <a:gridCol w="722909"/>
                <a:gridCol w="210848"/>
                <a:gridCol w="722909"/>
                <a:gridCol w="135545"/>
                <a:gridCol w="722909"/>
              </a:tblGrid>
              <a:tr h="193776">
                <a:tc>
                  <a:txBody>
                    <a:bodyPr/>
                    <a:lstStyle/>
                    <a:p>
                      <a:pPr algn="l" fontAlgn="b"/>
                      <a:endParaRPr lang="en-US" sz="1000" b="0" i="0" u="none" strike="noStrike" dirty="0">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dirty="0">
                          <a:effectLst/>
                        </a:rPr>
                        <a:t>5/31/2019</a:t>
                      </a:r>
                      <a:endParaRPr lang="en-US" sz="1000" b="1" i="0" u="none" strike="noStrike" dirty="0">
                        <a:effectLst/>
                        <a:latin typeface="Arial" panose="020B0604020202020204" pitchFamily="34" charset="0"/>
                      </a:endParaRPr>
                    </a:p>
                  </a:txBody>
                  <a:tcPr marL="0" marR="0" marT="0" marB="0" anchor="b"/>
                </a:tc>
                <a:tc>
                  <a:txBody>
                    <a:bodyPr/>
                    <a:lstStyle/>
                    <a:p>
                      <a:pPr algn="l" fontAlgn="b"/>
                      <a:endParaRPr lang="en-US" sz="1000" b="1"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5/31/2018</a:t>
                      </a:r>
                      <a:endParaRPr lang="en-US" sz="1000" b="1"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r>
              <a:tr h="193776">
                <a:tc>
                  <a:txBody>
                    <a:bodyPr/>
                    <a:lstStyle/>
                    <a:p>
                      <a:pPr algn="l" fontAlgn="b"/>
                      <a:r>
                        <a:rPr lang="en-US" sz="1000" u="none" strike="noStrike">
                          <a:effectLst/>
                        </a:rPr>
                        <a:t>LAIF</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17,054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15,191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12%</a:t>
                      </a:r>
                      <a:endParaRPr lang="en-US" sz="1000" b="0" i="0" u="none" strike="noStrike">
                        <a:effectLst/>
                        <a:latin typeface="Arial" panose="020B0604020202020204" pitchFamily="34" charset="0"/>
                      </a:endParaRPr>
                    </a:p>
                  </a:txBody>
                  <a:tcPr marL="0" marR="0" marT="0" marB="0" anchor="b"/>
                </a:tc>
              </a:tr>
              <a:tr h="193776">
                <a:tc>
                  <a:txBody>
                    <a:bodyPr/>
                    <a:lstStyle/>
                    <a:p>
                      <a:pPr algn="l" fontAlgn="b"/>
                      <a:r>
                        <a:rPr lang="en-US" sz="1000" u="none" strike="noStrike">
                          <a:effectLst/>
                        </a:rPr>
                        <a:t>Market securities</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96,799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94,078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3%</a:t>
                      </a:r>
                      <a:endParaRPr lang="en-US" sz="1000" b="0" i="0" u="none" strike="noStrike">
                        <a:effectLst/>
                        <a:latin typeface="Arial" panose="020B0604020202020204" pitchFamily="34" charset="0"/>
                      </a:endParaRPr>
                    </a:p>
                  </a:txBody>
                  <a:tcPr marL="0" marR="0" marT="0" marB="0" anchor="b"/>
                </a:tc>
              </a:tr>
              <a:tr h="193776">
                <a:tc>
                  <a:txBody>
                    <a:bodyPr/>
                    <a:lstStyle/>
                    <a:p>
                      <a:pPr algn="l" fontAlgn="b"/>
                      <a:r>
                        <a:rPr lang="en-US" sz="1000" u="none" strike="noStrike">
                          <a:effectLst/>
                        </a:rPr>
                        <a:t>AD bond proceeds</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36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190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a:effectLst/>
                        </a:rPr>
                        <a:t>-81%</a:t>
                      </a:r>
                      <a:endParaRPr lang="en-US" sz="1000" b="0" i="0" u="none" strike="noStrike">
                        <a:effectLst/>
                        <a:latin typeface="Arial" panose="020B0604020202020204" pitchFamily="34" charset="0"/>
                      </a:endParaRPr>
                    </a:p>
                  </a:txBody>
                  <a:tcPr marL="0" marR="0" marT="0" marB="0" anchor="b"/>
                </a:tc>
              </a:tr>
              <a:tr h="205175">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113,889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tc>
                <a:tc>
                  <a:txBody>
                    <a:bodyPr/>
                    <a:lstStyle/>
                    <a:p>
                      <a:pPr algn="l" fontAlgn="b"/>
                      <a:r>
                        <a:rPr lang="en-US" sz="1000" u="none" strike="noStrike">
                          <a:effectLst/>
                        </a:rPr>
                        <a:t>  109,459 </a:t>
                      </a:r>
                      <a:endParaRPr lang="en-US" sz="1000" b="0" i="0" u="none" strike="noStrike">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tc>
                <a:tc>
                  <a:txBody>
                    <a:bodyPr/>
                    <a:lstStyle/>
                    <a:p>
                      <a:pPr algn="r" fontAlgn="b"/>
                      <a:r>
                        <a:rPr lang="en-US" sz="1000" u="none" strike="noStrike" dirty="0">
                          <a:effectLst/>
                        </a:rPr>
                        <a:t>4%</a:t>
                      </a:r>
                      <a:endParaRPr lang="en-US" sz="1000" b="0" i="0" u="none" strike="noStrike" dirty="0">
                        <a:effectLst/>
                        <a:latin typeface="Arial" panose="020B0604020202020204" pitchFamily="34" charset="0"/>
                      </a:endParaRPr>
                    </a:p>
                  </a:txBody>
                  <a:tcPr marL="0" marR="0" marT="0" marB="0" anchor="b"/>
                </a:tc>
              </a:tr>
            </a:tbl>
          </a:graphicData>
        </a:graphic>
      </p:graphicFrame>
      <p:sp>
        <p:nvSpPr>
          <p:cNvPr id="5" name="Date Placeholder 4"/>
          <p:cNvSpPr>
            <a:spLocks noGrp="1"/>
          </p:cNvSpPr>
          <p:nvPr>
            <p:ph type="dt" sz="half" idx="10"/>
          </p:nvPr>
        </p:nvSpPr>
        <p:spPr/>
        <p:txBody>
          <a:bodyPr/>
          <a:lstStyle/>
          <a:p>
            <a:fld id="{20EA2758-134D-47FE-B478-D2C79086EF07}" type="datetime1">
              <a:rPr lang="en-US" smtClean="0"/>
              <a:t>7/25/2019</a:t>
            </a:fld>
            <a:endParaRPr lang="en-US" dirty="0"/>
          </a:p>
        </p:txBody>
      </p:sp>
      <p:sp>
        <p:nvSpPr>
          <p:cNvPr id="6" name="Footer Placeholder 5"/>
          <p:cNvSpPr>
            <a:spLocks noGrp="1"/>
          </p:cNvSpPr>
          <p:nvPr>
            <p:ph type="ftr" sz="quarter" idx="11"/>
          </p:nvPr>
        </p:nvSpPr>
        <p:spPr/>
        <p:txBody>
          <a:bodyPr/>
          <a:lstStyle/>
          <a:p>
            <a:r>
              <a:rPr lang="en-US"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4</a:t>
            </a:fld>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937447746"/>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18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Investment Inventory (excluding cash) Report</a:t>
            </a:r>
            <a:br>
              <a:rPr lang="en-US" b="1" dirty="0" smtClean="0"/>
            </a:br>
            <a:r>
              <a:rPr lang="en-US" b="1" dirty="0" smtClean="0"/>
              <a:t>At May 31, 2019</a:t>
            </a:r>
            <a:endParaRPr lang="en-US" b="1" dirty="0"/>
          </a:p>
        </p:txBody>
      </p:sp>
      <p:sp>
        <p:nvSpPr>
          <p:cNvPr id="5" name="Date Placeholder 4"/>
          <p:cNvSpPr>
            <a:spLocks noGrp="1"/>
          </p:cNvSpPr>
          <p:nvPr>
            <p:ph type="dt" sz="half" idx="10"/>
          </p:nvPr>
        </p:nvSpPr>
        <p:spPr/>
        <p:txBody>
          <a:bodyPr/>
          <a:lstStyle/>
          <a:p>
            <a:fld id="{20EA2758-134D-47FE-B478-D2C79086EF07}" type="datetime1">
              <a:rPr lang="en-US" smtClean="0"/>
              <a:t>7/25/2019</a:t>
            </a:fld>
            <a:endParaRPr lang="en-US" dirty="0"/>
          </a:p>
        </p:txBody>
      </p:sp>
      <p:sp>
        <p:nvSpPr>
          <p:cNvPr id="6" name="Footer Placeholder 5"/>
          <p:cNvSpPr>
            <a:spLocks noGrp="1"/>
          </p:cNvSpPr>
          <p:nvPr>
            <p:ph type="ftr" sz="quarter" idx="11"/>
          </p:nvPr>
        </p:nvSpPr>
        <p:spPr/>
        <p:txBody>
          <a:bodyPr/>
          <a:lstStyle/>
          <a:p>
            <a:r>
              <a:rPr lang="en-US" smtClean="0"/>
              <a:t>City of Laguna Beach - Investment Status Report </a:t>
            </a:r>
            <a:endParaRPr lang="en-US" dirty="0"/>
          </a:p>
        </p:txBody>
      </p:sp>
      <p:sp>
        <p:nvSpPr>
          <p:cNvPr id="7" name="Slide Number Placeholder 6"/>
          <p:cNvSpPr>
            <a:spLocks noGrp="1"/>
          </p:cNvSpPr>
          <p:nvPr>
            <p:ph type="sldNum" sz="quarter" idx="12"/>
          </p:nvPr>
        </p:nvSpPr>
        <p:spPr/>
        <p:txBody>
          <a:bodyPr/>
          <a:lstStyle/>
          <a:p>
            <a:fld id="{0241204F-F358-4924-AA12-F711B0C312C8}" type="slidenum">
              <a:rPr lang="en-US" smtClean="0"/>
              <a:pPr/>
              <a:t>5</a:t>
            </a:fld>
            <a:endParaRPr lang="en-US" dirty="0"/>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3085843480"/>
              </p:ext>
            </p:extLst>
          </p:nvPr>
        </p:nvGraphicFramePr>
        <p:xfrm>
          <a:off x="45720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1816503538"/>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171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Bill Blackwill, Managing Director</a:t>
            </a:r>
            <a:br>
              <a:rPr lang="en-US" sz="3600" b="1" dirty="0"/>
            </a:br>
            <a:r>
              <a:rPr lang="en-US" sz="3600" b="1" dirty="0"/>
              <a:t>Stifel Investment Services</a:t>
            </a:r>
            <a:endParaRPr lang="en-US" b="1" dirty="0"/>
          </a:p>
        </p:txBody>
      </p:sp>
      <p:sp>
        <p:nvSpPr>
          <p:cNvPr id="3" name="Content Placeholder 2"/>
          <p:cNvSpPr>
            <a:spLocks noGrp="1"/>
          </p:cNvSpPr>
          <p:nvPr>
            <p:ph idx="1"/>
          </p:nvPr>
        </p:nvSpPr>
        <p:spPr/>
        <p:txBody>
          <a:bodyPr>
            <a:normAutofit/>
          </a:bodyPr>
          <a:lstStyle/>
          <a:p>
            <a:pPr algn="ctr"/>
            <a:endParaRPr lang="en-US" b="1" i="1" dirty="0" smtClean="0"/>
          </a:p>
          <a:p>
            <a:pPr algn="ctr"/>
            <a:endParaRPr lang="en-US" b="1" i="1" dirty="0"/>
          </a:p>
          <a:p>
            <a:pPr algn="ctr"/>
            <a:endParaRPr lang="en-US" b="1" i="1" dirty="0" smtClean="0"/>
          </a:p>
          <a:p>
            <a:pPr algn="ctr"/>
            <a:endParaRPr lang="en-US" b="1" i="1" dirty="0"/>
          </a:p>
          <a:p>
            <a:pPr algn="ctr"/>
            <a:r>
              <a:rPr lang="en-US" sz="3200" b="1" i="1" dirty="0" smtClean="0"/>
              <a:t>The inverted yield curve and municipal investing</a:t>
            </a:r>
            <a:endParaRPr lang="en-US" sz="3200" b="1" i="1" dirty="0"/>
          </a:p>
        </p:txBody>
      </p:sp>
      <p:sp>
        <p:nvSpPr>
          <p:cNvPr id="4" name="Date Placeholder 3"/>
          <p:cNvSpPr>
            <a:spLocks noGrp="1"/>
          </p:cNvSpPr>
          <p:nvPr>
            <p:ph type="dt" sz="half" idx="10"/>
          </p:nvPr>
        </p:nvSpPr>
        <p:spPr/>
        <p:txBody>
          <a:bodyPr/>
          <a:lstStyle/>
          <a:p>
            <a:fld id="{30E1D6BD-4F43-47DD-B86C-396EA6FCADCE}" type="datetime1">
              <a:rPr lang="en-US" smtClean="0"/>
              <a:t>7/25/2019</a:t>
            </a:fld>
            <a:endParaRPr lang="en-US" dirty="0"/>
          </a:p>
        </p:txBody>
      </p:sp>
      <p:sp>
        <p:nvSpPr>
          <p:cNvPr id="5" name="Footer Placeholder 4"/>
          <p:cNvSpPr>
            <a:spLocks noGrp="1"/>
          </p:cNvSpPr>
          <p:nvPr>
            <p:ph type="ftr" sz="quarter" idx="11"/>
          </p:nvPr>
        </p:nvSpPr>
        <p:spPr/>
        <p:txBody>
          <a:bodyPr/>
          <a:lstStyle/>
          <a:p>
            <a:r>
              <a:rPr lang="en-US" smtClean="0"/>
              <a:t>City of Laguna Beach - Investment Status Report </a:t>
            </a:r>
            <a:endParaRPr lang="en-US" dirty="0"/>
          </a:p>
        </p:txBody>
      </p:sp>
      <p:sp>
        <p:nvSpPr>
          <p:cNvPr id="6" name="Slide Number Placeholder 5"/>
          <p:cNvSpPr>
            <a:spLocks noGrp="1"/>
          </p:cNvSpPr>
          <p:nvPr>
            <p:ph type="sldNum" sz="quarter" idx="12"/>
          </p:nvPr>
        </p:nvSpPr>
        <p:spPr/>
        <p:txBody>
          <a:bodyPr/>
          <a:lstStyle/>
          <a:p>
            <a:fld id="{0241204F-F358-4924-AA12-F711B0C312C8}" type="slidenum">
              <a:rPr lang="en-US" smtClean="0"/>
              <a:pPr/>
              <a:t>6</a:t>
            </a:fld>
            <a:endParaRPr lang="en-US" dirty="0"/>
          </a:p>
        </p:txBody>
      </p:sp>
    </p:spTree>
    <p:extLst>
      <p:ext uri="{BB962C8B-B14F-4D97-AF65-F5344CB8AC3E}">
        <p14:creationId xmlns:p14="http://schemas.microsoft.com/office/powerpoint/2010/main" val="2820825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7/25/2019</a:t>
            </a:fld>
            <a:endParaRPr lang="en-US" dirty="0"/>
          </a:p>
        </p:txBody>
      </p:sp>
      <p:sp>
        <p:nvSpPr>
          <p:cNvPr id="3" name="Footer Placeholder 2"/>
          <p:cNvSpPr>
            <a:spLocks noGrp="1"/>
          </p:cNvSpPr>
          <p:nvPr>
            <p:ph type="ftr" sz="quarter" idx="11"/>
          </p:nvPr>
        </p:nvSpPr>
        <p:spPr/>
        <p:txBody>
          <a:bodyPr/>
          <a:lstStyle/>
          <a:p>
            <a:r>
              <a:rPr lang="en-US"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103693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7/25/2019</a:t>
            </a:fld>
            <a:endParaRPr lang="en-US" dirty="0"/>
          </a:p>
        </p:txBody>
      </p:sp>
      <p:sp>
        <p:nvSpPr>
          <p:cNvPr id="3" name="Footer Placeholder 2"/>
          <p:cNvSpPr>
            <a:spLocks noGrp="1"/>
          </p:cNvSpPr>
          <p:nvPr>
            <p:ph type="ftr" sz="quarter" idx="11"/>
          </p:nvPr>
        </p:nvSpPr>
        <p:spPr/>
        <p:txBody>
          <a:bodyPr/>
          <a:lstStyle/>
          <a:p>
            <a:r>
              <a:rPr lang="en-US"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191109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32CC-9E90-46F5-BCB1-925AE7803263}" type="datetime1">
              <a:rPr lang="en-US" smtClean="0"/>
              <a:t>7/25/2019</a:t>
            </a:fld>
            <a:endParaRPr lang="en-US" dirty="0"/>
          </a:p>
        </p:txBody>
      </p:sp>
      <p:sp>
        <p:nvSpPr>
          <p:cNvPr id="3" name="Footer Placeholder 2"/>
          <p:cNvSpPr>
            <a:spLocks noGrp="1"/>
          </p:cNvSpPr>
          <p:nvPr>
            <p:ph type="ftr" sz="quarter" idx="11"/>
          </p:nvPr>
        </p:nvSpPr>
        <p:spPr/>
        <p:txBody>
          <a:bodyPr/>
          <a:lstStyle/>
          <a:p>
            <a:r>
              <a:rPr lang="en-US" smtClean="0"/>
              <a:t>City of Laguna Beach - Investment Status Report </a:t>
            </a:r>
            <a:endParaRPr lang="en-US" dirty="0"/>
          </a:p>
        </p:txBody>
      </p:sp>
      <p:sp>
        <p:nvSpPr>
          <p:cNvPr id="4" name="Slide Number Placeholder 3"/>
          <p:cNvSpPr>
            <a:spLocks noGrp="1"/>
          </p:cNvSpPr>
          <p:nvPr>
            <p:ph type="sldNum" sz="quarter" idx="12"/>
          </p:nvPr>
        </p:nvSpPr>
        <p:spPr/>
        <p:txBody>
          <a:bodyPr/>
          <a:lstStyle/>
          <a:p>
            <a:fld id="{0241204F-F358-4924-AA12-F711B0C312C8}" type="slidenum">
              <a:rPr lang="en-US" smtClean="0"/>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04875"/>
            <a:ext cx="7010400" cy="5048250"/>
          </a:xfrm>
          <a:prstGeom prst="rect">
            <a:avLst/>
          </a:prstGeom>
        </p:spPr>
      </p:pic>
    </p:spTree>
    <p:extLst>
      <p:ext uri="{BB962C8B-B14F-4D97-AF65-F5344CB8AC3E}">
        <p14:creationId xmlns:p14="http://schemas.microsoft.com/office/powerpoint/2010/main" val="2921321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6249</TotalTime>
  <Words>609</Words>
  <Application>Microsoft Office PowerPoint</Application>
  <PresentationFormat>On-screen Show (4:3)</PresentationFormat>
  <Paragraphs>126</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Georgia</vt:lpstr>
      <vt:lpstr>Symbol</vt:lpstr>
      <vt:lpstr>Times New Roman</vt:lpstr>
      <vt:lpstr>Office Theme</vt:lpstr>
      <vt:lpstr>City of Laguna Beach Investment Status Report Q2 2019 With Guest Financial Expert Bill Blackwill, Managing Director Stifel Investment Services</vt:lpstr>
      <vt:lpstr>Committee Consensus and Discussion From November 6, 2018</vt:lpstr>
      <vt:lpstr>Why are there temporary Investment Inventory Reports from December 2018 to present</vt:lpstr>
      <vt:lpstr>Investment Inventory (excluding cash) Report At May 31, 2019</vt:lpstr>
      <vt:lpstr>Investment Inventory (excluding cash) Report At May 31, 2019</vt:lpstr>
      <vt:lpstr>Bill Blackwill, Managing Director Stifel Investment Services</vt:lpstr>
      <vt:lpstr>PowerPoint Presentation</vt:lpstr>
      <vt:lpstr>PowerPoint Presentation</vt:lpstr>
      <vt:lpstr>PowerPoint Presentation</vt:lpstr>
      <vt:lpstr>PowerPoint Presentation</vt:lpstr>
      <vt:lpstr>Additional Considerations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Laguna Beach  INVESTMENT REPORT</dc:title>
  <dc:creator>Laura Parisi</dc:creator>
  <cp:lastModifiedBy>Parisi, Laura CT</cp:lastModifiedBy>
  <cp:revision>631</cp:revision>
  <cp:lastPrinted>2019-06-04T20:42:23Z</cp:lastPrinted>
  <dcterms:created xsi:type="dcterms:W3CDTF">2011-07-13T18:26:31Z</dcterms:created>
  <dcterms:modified xsi:type="dcterms:W3CDTF">2019-07-25T15:55:01Z</dcterms:modified>
</cp:coreProperties>
</file>