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3"/>
  </p:notesMasterIdLst>
  <p:sldIdLst>
    <p:sldId id="278" r:id="rId2"/>
    <p:sldId id="311" r:id="rId3"/>
    <p:sldId id="337" r:id="rId4"/>
    <p:sldId id="338" r:id="rId5"/>
    <p:sldId id="340" r:id="rId6"/>
    <p:sldId id="341" r:id="rId7"/>
    <p:sldId id="342" r:id="rId8"/>
    <p:sldId id="343" r:id="rId9"/>
    <p:sldId id="344" r:id="rId10"/>
    <p:sldId id="345" r:id="rId11"/>
    <p:sldId id="346"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432C681-4374-4E2E-BF10-12A85C5F870B}">
          <p14:sldIdLst>
            <p14:sldId id="278"/>
            <p14:sldId id="311"/>
            <p14:sldId id="337"/>
            <p14:sldId id="338"/>
            <p14:sldId id="340"/>
            <p14:sldId id="341"/>
            <p14:sldId id="342"/>
            <p14:sldId id="343"/>
            <p14:sldId id="344"/>
            <p14:sldId id="345"/>
            <p14:sldId id="346"/>
          </p14:sldIdLst>
        </p14:section>
        <p14:section name="Untitled Section" id="{C37CD21D-0D46-43E0-BC5B-BD193A37922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Parisi" initials="LP" lastIdx="0" clrIdx="0"/>
  <p:cmAuthor id="1" name="Parisi, Laura CT" initials="PLC"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22" autoAdjust="0"/>
    <p:restoredTop sz="85899" autoAdjust="0"/>
  </p:normalViewPr>
  <p:slideViewPr>
    <p:cSldViewPr>
      <p:cViewPr varScale="1">
        <p:scale>
          <a:sx n="165" d="100"/>
          <a:sy n="165" d="100"/>
        </p:scale>
        <p:origin x="159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Prior Meeting </a:t>
            </a:r>
            <a:r>
              <a:rPr lang="en-US" i="1" dirty="0" smtClean="0"/>
              <a:t>Investing in a Rising Rate</a:t>
            </a:r>
            <a:r>
              <a:rPr lang="en-US" i="1" baseline="0" dirty="0" smtClean="0"/>
              <a:t> Environment</a:t>
            </a:r>
          </a:p>
          <a:p>
            <a:pPr>
              <a:defRPr/>
            </a:pPr>
            <a:r>
              <a:rPr lang="en-US" dirty="0" smtClean="0"/>
              <a:t>Yield </a:t>
            </a:r>
            <a:r>
              <a:rPr lang="en-US" dirty="0"/>
              <a:t>Versus Benchmark Trend</a:t>
            </a:r>
          </a:p>
          <a:p>
            <a:pPr>
              <a:defRPr/>
            </a:pPr>
            <a:r>
              <a:rPr lang="en-US" sz="1800" b="1" i="0" baseline="0" dirty="0">
                <a:effectLst/>
              </a:rPr>
              <a:t>Unaudited</a:t>
            </a:r>
          </a:p>
        </c:rich>
      </c:tx>
      <c:layout/>
      <c:overlay val="0"/>
    </c:title>
    <c:autoTitleDeleted val="0"/>
    <c:plotArea>
      <c:layout>
        <c:manualLayout>
          <c:layoutTarget val="inner"/>
          <c:xMode val="edge"/>
          <c:yMode val="edge"/>
          <c:x val="6.2231576398862107E-2"/>
          <c:y val="0.13163211057947899"/>
          <c:w val="0.9223945591706697"/>
          <c:h val="0.77008074947569349"/>
        </c:manualLayout>
      </c:layout>
      <c:barChart>
        <c:barDir val="col"/>
        <c:grouping val="clustered"/>
        <c:varyColors val="0"/>
        <c:ser>
          <c:idx val="0"/>
          <c:order val="0"/>
          <c:tx>
            <c:v>Avg Laguna Beach Yield at June 30</c:v>
          </c:tx>
          <c:invertIfNegative val="0"/>
          <c:dLbls>
            <c:dLbl>
              <c:idx val="0"/>
              <c:layout>
                <c:manualLayout>
                  <c:x val="-6.9881201956673656E-3"/>
                  <c:y val="-1.487097430568506E-16"/>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7952480782669335E-3"/>
                  <c:y val="-2.214623122024689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1180992313067989E-2"/>
                  <c:y val="-4.0556872792780665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5.3668763102725364E-2"/>
                      <c:h val="2.9120407901592395E-2"/>
                    </c:manualLayout>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'17 Yr Interest, Yield Trends'!$A$4:$A$23</c:f>
              <c:strCache>
                <c:ptCount val="19"/>
                <c:pt idx="0">
                  <c:v>17/18 E</c:v>
                </c:pt>
                <c:pt idx="1">
                  <c:v>16/17</c:v>
                </c:pt>
                <c:pt idx="2">
                  <c:v>15/16 </c:v>
                </c:pt>
                <c:pt idx="3">
                  <c:v>14/15</c:v>
                </c:pt>
                <c:pt idx="4">
                  <c:v>13/14</c:v>
                </c:pt>
                <c:pt idx="5">
                  <c:v>12/13</c:v>
                </c:pt>
                <c:pt idx="6">
                  <c:v>11/12</c:v>
                </c:pt>
                <c:pt idx="7">
                  <c:v>10/11</c:v>
                </c:pt>
                <c:pt idx="8">
                  <c:v>09/10</c:v>
                </c:pt>
                <c:pt idx="9">
                  <c:v>08/09</c:v>
                </c:pt>
                <c:pt idx="10">
                  <c:v>07/08</c:v>
                </c:pt>
                <c:pt idx="11">
                  <c:v>06/07</c:v>
                </c:pt>
                <c:pt idx="12">
                  <c:v>05/06</c:v>
                </c:pt>
                <c:pt idx="13">
                  <c:v>04/05</c:v>
                </c:pt>
                <c:pt idx="14">
                  <c:v>03/04</c:v>
                </c:pt>
                <c:pt idx="15">
                  <c:v>02/03</c:v>
                </c:pt>
                <c:pt idx="16">
                  <c:v>01/02</c:v>
                </c:pt>
                <c:pt idx="17">
                  <c:v>00/01</c:v>
                </c:pt>
                <c:pt idx="18">
                  <c:v>99/00</c:v>
                </c:pt>
              </c:strCache>
            </c:strRef>
          </c:cat>
          <c:val>
            <c:numRef>
              <c:f>'17 Yr Interest, Yield Trends'!$F$4:$F$23</c:f>
              <c:numCache>
                <c:formatCode>0.00%</c:formatCode>
                <c:ptCount val="19"/>
                <c:pt idx="0">
                  <c:v>1.77E-2</c:v>
                </c:pt>
                <c:pt idx="1">
                  <c:v>1.43E-2</c:v>
                </c:pt>
                <c:pt idx="2">
                  <c:v>1.12E-2</c:v>
                </c:pt>
                <c:pt idx="3">
                  <c:v>1.01E-2</c:v>
                </c:pt>
                <c:pt idx="4">
                  <c:v>8.6999999999999994E-3</c:v>
                </c:pt>
                <c:pt idx="5">
                  <c:v>8.8000000000000005E-3</c:v>
                </c:pt>
                <c:pt idx="6">
                  <c:v>1.0800000000000001E-2</c:v>
                </c:pt>
                <c:pt idx="7">
                  <c:v>1.486E-2</c:v>
                </c:pt>
                <c:pt idx="8">
                  <c:v>1.643E-2</c:v>
                </c:pt>
                <c:pt idx="9">
                  <c:v>2.3300000000000001E-2</c:v>
                </c:pt>
                <c:pt idx="10">
                  <c:v>3.9579999999999997E-2</c:v>
                </c:pt>
                <c:pt idx="11">
                  <c:v>4.6760000000000003E-2</c:v>
                </c:pt>
                <c:pt idx="12">
                  <c:v>4.0770000000000001E-2</c:v>
                </c:pt>
                <c:pt idx="13">
                  <c:v>3.422E-2</c:v>
                </c:pt>
                <c:pt idx="14">
                  <c:v>2.615E-2</c:v>
                </c:pt>
                <c:pt idx="15">
                  <c:v>2.1780000000000001E-2</c:v>
                </c:pt>
                <c:pt idx="16">
                  <c:v>3.8280000000000002E-2</c:v>
                </c:pt>
                <c:pt idx="17">
                  <c:v>5.4210000000000001E-2</c:v>
                </c:pt>
                <c:pt idx="18">
                  <c:v>6.2489999999999997E-2</c:v>
                </c:pt>
              </c:numCache>
            </c:numRef>
          </c:val>
        </c:ser>
        <c:ser>
          <c:idx val="1"/>
          <c:order val="1"/>
          <c:tx>
            <c:v>Benchmark 2 Year Treasury</c:v>
          </c:tx>
          <c:invertIfNegative val="0"/>
          <c:dLbls>
            <c:dLbl>
              <c:idx val="1"/>
              <c:layout>
                <c:manualLayout>
                  <c:x val="6.9881201956673395E-3"/>
                  <c:y val="-7.7971808814667903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397624039133473E-3"/>
                  <c:y val="-8.111534234426889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3976240391336782E-3"/>
                  <c:y val="-1.216730135164029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'17 Yr Interest, Yield Trends'!$A$4:$A$23</c:f>
              <c:strCache>
                <c:ptCount val="19"/>
                <c:pt idx="0">
                  <c:v>17/18 E</c:v>
                </c:pt>
                <c:pt idx="1">
                  <c:v>16/17</c:v>
                </c:pt>
                <c:pt idx="2">
                  <c:v>15/16 </c:v>
                </c:pt>
                <c:pt idx="3">
                  <c:v>14/15</c:v>
                </c:pt>
                <c:pt idx="4">
                  <c:v>13/14</c:v>
                </c:pt>
                <c:pt idx="5">
                  <c:v>12/13</c:v>
                </c:pt>
                <c:pt idx="6">
                  <c:v>11/12</c:v>
                </c:pt>
                <c:pt idx="7">
                  <c:v>10/11</c:v>
                </c:pt>
                <c:pt idx="8">
                  <c:v>09/10</c:v>
                </c:pt>
                <c:pt idx="9">
                  <c:v>08/09</c:v>
                </c:pt>
                <c:pt idx="10">
                  <c:v>07/08</c:v>
                </c:pt>
                <c:pt idx="11">
                  <c:v>06/07</c:v>
                </c:pt>
                <c:pt idx="12">
                  <c:v>05/06</c:v>
                </c:pt>
                <c:pt idx="13">
                  <c:v>04/05</c:v>
                </c:pt>
                <c:pt idx="14">
                  <c:v>03/04</c:v>
                </c:pt>
                <c:pt idx="15">
                  <c:v>02/03</c:v>
                </c:pt>
                <c:pt idx="16">
                  <c:v>01/02</c:v>
                </c:pt>
                <c:pt idx="17">
                  <c:v>00/01</c:v>
                </c:pt>
                <c:pt idx="18">
                  <c:v>99/00</c:v>
                </c:pt>
              </c:strCache>
            </c:strRef>
          </c:cat>
          <c:val>
            <c:numRef>
              <c:f>'17 Yr Interest, Yield Trends'!$G$4:$G$23</c:f>
              <c:numCache>
                <c:formatCode>0.00%</c:formatCode>
                <c:ptCount val="19"/>
                <c:pt idx="0">
                  <c:v>2.2700000000000001E-2</c:v>
                </c:pt>
                <c:pt idx="1">
                  <c:v>1.38E-2</c:v>
                </c:pt>
                <c:pt idx="2">
                  <c:v>5.7999999999999996E-3</c:v>
                </c:pt>
                <c:pt idx="3">
                  <c:v>6.4000000000000003E-3</c:v>
                </c:pt>
                <c:pt idx="4">
                  <c:v>4.7000000000000002E-3</c:v>
                </c:pt>
                <c:pt idx="5">
                  <c:v>3.5999999999999999E-3</c:v>
                </c:pt>
                <c:pt idx="6">
                  <c:v>3.3E-3</c:v>
                </c:pt>
                <c:pt idx="7">
                  <c:v>4.5999999999999999E-3</c:v>
                </c:pt>
                <c:pt idx="8">
                  <c:v>6.1000000000000004E-3</c:v>
                </c:pt>
                <c:pt idx="9">
                  <c:v>1.11E-2</c:v>
                </c:pt>
                <c:pt idx="10">
                  <c:v>2.63E-2</c:v>
                </c:pt>
                <c:pt idx="11">
                  <c:v>4.87E-2</c:v>
                </c:pt>
                <c:pt idx="12">
                  <c:v>5.16E-2</c:v>
                </c:pt>
                <c:pt idx="13">
                  <c:v>3.6600000000000001E-2</c:v>
                </c:pt>
                <c:pt idx="14">
                  <c:v>2.7E-2</c:v>
                </c:pt>
                <c:pt idx="15">
                  <c:v>1.32E-2</c:v>
                </c:pt>
                <c:pt idx="16">
                  <c:v>2.9000000000000001E-2</c:v>
                </c:pt>
                <c:pt idx="17">
                  <c:v>4.2500000000000003E-2</c:v>
                </c:pt>
                <c:pt idx="18">
                  <c:v>6.3799999999999996E-2</c:v>
                </c:pt>
              </c:numCache>
            </c:numRef>
          </c:val>
          <c:extLst/>
        </c:ser>
        <c:dLbls>
          <c:dLblPos val="outEnd"/>
          <c:showLegendKey val="0"/>
          <c:showVal val="1"/>
          <c:showCatName val="0"/>
          <c:showSerName val="0"/>
          <c:showPercent val="0"/>
          <c:showBubbleSize val="0"/>
        </c:dLbls>
        <c:gapWidth val="75"/>
        <c:overlap val="-25"/>
        <c:axId val="374134680"/>
        <c:axId val="374135072"/>
      </c:barChart>
      <c:catAx>
        <c:axId val="374134680"/>
        <c:scaling>
          <c:orientation val="minMax"/>
        </c:scaling>
        <c:delete val="0"/>
        <c:axPos val="b"/>
        <c:numFmt formatCode="General" sourceLinked="0"/>
        <c:majorTickMark val="none"/>
        <c:minorTickMark val="none"/>
        <c:tickLblPos val="nextTo"/>
        <c:crossAx val="374135072"/>
        <c:crosses val="autoZero"/>
        <c:auto val="1"/>
        <c:lblAlgn val="ctr"/>
        <c:lblOffset val="100"/>
        <c:noMultiLvlLbl val="0"/>
      </c:catAx>
      <c:valAx>
        <c:axId val="374135072"/>
        <c:scaling>
          <c:orientation val="minMax"/>
          <c:max val="6.5000000000000016E-2"/>
          <c:min val="0"/>
        </c:scaling>
        <c:delete val="0"/>
        <c:axPos val="l"/>
        <c:majorGridlines/>
        <c:numFmt formatCode="0.00%" sourceLinked="1"/>
        <c:majorTickMark val="none"/>
        <c:minorTickMark val="none"/>
        <c:tickLblPos val="nextTo"/>
        <c:spPr>
          <a:ln w="9525">
            <a:noFill/>
          </a:ln>
        </c:spPr>
        <c:crossAx val="374134680"/>
        <c:crosses val="autoZero"/>
        <c:crossBetween val="between"/>
      </c:valAx>
    </c:plotArea>
    <c:legend>
      <c:legendPos val="b"/>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69920" cy="480060"/>
          </a:xfrm>
          <a:prstGeom prst="rect">
            <a:avLst/>
          </a:prstGeom>
        </p:spPr>
        <p:txBody>
          <a:bodyPr vert="horz" lIns="96183" tIns="48093" rIns="96183" bIns="48093" rtlCol="0"/>
          <a:lstStyle>
            <a:lvl1pPr algn="l">
              <a:defRPr sz="1200"/>
            </a:lvl1pPr>
          </a:lstStyle>
          <a:p>
            <a:endParaRPr lang="en-US" dirty="0"/>
          </a:p>
        </p:txBody>
      </p:sp>
      <p:sp>
        <p:nvSpPr>
          <p:cNvPr id="3" name="Date Placeholder 2"/>
          <p:cNvSpPr>
            <a:spLocks noGrp="1"/>
          </p:cNvSpPr>
          <p:nvPr>
            <p:ph type="dt" idx="1"/>
          </p:nvPr>
        </p:nvSpPr>
        <p:spPr>
          <a:xfrm>
            <a:off x="4143590" y="3"/>
            <a:ext cx="3169920" cy="480060"/>
          </a:xfrm>
          <a:prstGeom prst="rect">
            <a:avLst/>
          </a:prstGeom>
        </p:spPr>
        <p:txBody>
          <a:bodyPr vert="horz" lIns="96183" tIns="48093" rIns="96183" bIns="48093" rtlCol="0"/>
          <a:lstStyle>
            <a:lvl1pPr algn="r">
              <a:defRPr sz="1200"/>
            </a:lvl1pPr>
          </a:lstStyle>
          <a:p>
            <a:fld id="{A27CC81A-C9D2-41B4-AFE1-F0E84FD65EF0}" type="datetimeFigureOut">
              <a:rPr lang="en-US" smtClean="0"/>
              <a:pPr/>
              <a:t>1/2/2019</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183" tIns="48093" rIns="96183" bIns="48093"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183" tIns="48093" rIns="96183" bIns="4809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183" tIns="48093" rIns="96183" bIns="4809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90" y="9119475"/>
            <a:ext cx="3169920" cy="480060"/>
          </a:xfrm>
          <a:prstGeom prst="rect">
            <a:avLst/>
          </a:prstGeom>
        </p:spPr>
        <p:txBody>
          <a:bodyPr vert="horz" lIns="96183" tIns="48093" rIns="96183" bIns="48093" rtlCol="0" anchor="b"/>
          <a:lstStyle>
            <a:lvl1pPr algn="r">
              <a:defRPr sz="1200"/>
            </a:lvl1pPr>
          </a:lstStyle>
          <a:p>
            <a:fld id="{DBAD221C-85C1-428B-807E-8004FA918483}" type="slidenum">
              <a:rPr lang="en-US" smtClean="0"/>
              <a:pPr/>
              <a:t>‹#›</a:t>
            </a:fld>
            <a:endParaRPr lang="en-US" dirty="0"/>
          </a:p>
        </p:txBody>
      </p:sp>
    </p:spTree>
    <p:extLst>
      <p:ext uri="{BB962C8B-B14F-4D97-AF65-F5344CB8AC3E}">
        <p14:creationId xmlns:p14="http://schemas.microsoft.com/office/powerpoint/2010/main" val="189995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AD221C-85C1-428B-807E-8004FA918483}" type="slidenum">
              <a:rPr lang="en-US" smtClean="0"/>
              <a:pPr/>
              <a:t>1</a:t>
            </a:fld>
            <a:endParaRPr lang="en-US" dirty="0"/>
          </a:p>
        </p:txBody>
      </p:sp>
    </p:spTree>
    <p:extLst>
      <p:ext uri="{BB962C8B-B14F-4D97-AF65-F5344CB8AC3E}">
        <p14:creationId xmlns:p14="http://schemas.microsoft.com/office/powerpoint/2010/main" val="2465850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DDB015-DFF6-4F1A-A6E3-592B31ACD9D2}" type="datetime1">
              <a:rPr lang="en-US" smtClean="0"/>
              <a:t>1/2/2019</a:t>
            </a:fld>
            <a:endParaRPr lang="en-US" dirty="0"/>
          </a:p>
        </p:txBody>
      </p:sp>
      <p:sp>
        <p:nvSpPr>
          <p:cNvPr id="5" name="Footer Placeholder 4"/>
          <p:cNvSpPr>
            <a:spLocks noGrp="1"/>
          </p:cNvSpPr>
          <p:nvPr>
            <p:ph type="ftr" sz="quarter" idx="11"/>
          </p:nvPr>
        </p:nvSpPr>
        <p:spPr/>
        <p:txBody>
          <a:bodyPr/>
          <a:lstStyle/>
          <a:p>
            <a:r>
              <a:rPr lang="en-US" dirty="0"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5577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C03CC-6C75-4ABC-96FC-A35C33A6CB63}" type="datetime1">
              <a:rPr lang="en-US" smtClean="0"/>
              <a:t>1/2/2019</a:t>
            </a:fld>
            <a:endParaRPr lang="en-US" dirty="0"/>
          </a:p>
        </p:txBody>
      </p:sp>
      <p:sp>
        <p:nvSpPr>
          <p:cNvPr id="5" name="Footer Placeholder 4"/>
          <p:cNvSpPr>
            <a:spLocks noGrp="1"/>
          </p:cNvSpPr>
          <p:nvPr>
            <p:ph type="ftr" sz="quarter" idx="11"/>
          </p:nvPr>
        </p:nvSpPr>
        <p:spPr/>
        <p:txBody>
          <a:bodyPr/>
          <a:lstStyle/>
          <a:p>
            <a:r>
              <a:rPr lang="en-US" dirty="0"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8089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83261-74A1-4D72-8D9A-343F9899AF02}" type="datetime1">
              <a:rPr lang="en-US" smtClean="0"/>
              <a:t>1/2/2019</a:t>
            </a:fld>
            <a:endParaRPr lang="en-US" dirty="0"/>
          </a:p>
        </p:txBody>
      </p:sp>
      <p:sp>
        <p:nvSpPr>
          <p:cNvPr id="5" name="Footer Placeholder 4"/>
          <p:cNvSpPr>
            <a:spLocks noGrp="1"/>
          </p:cNvSpPr>
          <p:nvPr>
            <p:ph type="ftr" sz="quarter" idx="11"/>
          </p:nvPr>
        </p:nvSpPr>
        <p:spPr/>
        <p:txBody>
          <a:bodyPr/>
          <a:lstStyle/>
          <a:p>
            <a:r>
              <a:rPr lang="en-US" dirty="0"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17203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1D6BD-4F43-47DD-B86C-396EA6FCADCE}" type="datetime1">
              <a:rPr lang="en-US" smtClean="0"/>
              <a:t>1/2/2019</a:t>
            </a:fld>
            <a:endParaRPr lang="en-US" dirty="0"/>
          </a:p>
        </p:txBody>
      </p:sp>
      <p:sp>
        <p:nvSpPr>
          <p:cNvPr id="5" name="Footer Placeholder 4"/>
          <p:cNvSpPr>
            <a:spLocks noGrp="1"/>
          </p:cNvSpPr>
          <p:nvPr>
            <p:ph type="ftr" sz="quarter" idx="11"/>
          </p:nvPr>
        </p:nvSpPr>
        <p:spPr/>
        <p:txBody>
          <a:bodyPr/>
          <a:lstStyle/>
          <a:p>
            <a:r>
              <a:rPr lang="en-US" dirty="0"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15680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89108-66E4-4F44-AA6C-CD75B9CB8934}" type="datetime1">
              <a:rPr lang="en-US" smtClean="0"/>
              <a:t>1/2/2019</a:t>
            </a:fld>
            <a:endParaRPr lang="en-US" dirty="0"/>
          </a:p>
        </p:txBody>
      </p:sp>
      <p:sp>
        <p:nvSpPr>
          <p:cNvPr id="5" name="Footer Placeholder 4"/>
          <p:cNvSpPr>
            <a:spLocks noGrp="1"/>
          </p:cNvSpPr>
          <p:nvPr>
            <p:ph type="ftr" sz="quarter" idx="11"/>
          </p:nvPr>
        </p:nvSpPr>
        <p:spPr/>
        <p:txBody>
          <a:bodyPr/>
          <a:lstStyle/>
          <a:p>
            <a:r>
              <a:rPr lang="en-US" dirty="0"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81850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EA2758-134D-47FE-B478-D2C79086EF07}" type="datetime1">
              <a:rPr lang="en-US" smtClean="0"/>
              <a:t>1/2/2019</a:t>
            </a:fld>
            <a:endParaRPr lang="en-US" dirty="0"/>
          </a:p>
        </p:txBody>
      </p:sp>
      <p:sp>
        <p:nvSpPr>
          <p:cNvPr id="6" name="Footer Placeholder 5"/>
          <p:cNvSpPr>
            <a:spLocks noGrp="1"/>
          </p:cNvSpPr>
          <p:nvPr>
            <p:ph type="ftr" sz="quarter" idx="11"/>
          </p:nvPr>
        </p:nvSpPr>
        <p:spPr/>
        <p:txBody>
          <a:bodyPr/>
          <a:lstStyle/>
          <a:p>
            <a:r>
              <a:rPr lang="en-US" dirty="0" smtClean="0"/>
              <a:t>City of Laguna Beach - Investment Status Report </a:t>
            </a:r>
            <a:endParaRPr lang="en-US" dirty="0"/>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7150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05F52A-793A-4DF3-9BD9-E03E0F6FDC71}" type="datetime1">
              <a:rPr lang="en-US" smtClean="0"/>
              <a:t>1/2/2019</a:t>
            </a:fld>
            <a:endParaRPr lang="en-US" dirty="0"/>
          </a:p>
        </p:txBody>
      </p:sp>
      <p:sp>
        <p:nvSpPr>
          <p:cNvPr id="8" name="Footer Placeholder 7"/>
          <p:cNvSpPr>
            <a:spLocks noGrp="1"/>
          </p:cNvSpPr>
          <p:nvPr>
            <p:ph type="ftr" sz="quarter" idx="11"/>
          </p:nvPr>
        </p:nvSpPr>
        <p:spPr/>
        <p:txBody>
          <a:bodyPr/>
          <a:lstStyle/>
          <a:p>
            <a:r>
              <a:rPr lang="en-US" dirty="0" smtClean="0"/>
              <a:t>City of Laguna Beach - Investment Status Report </a:t>
            </a:r>
            <a:endParaRPr lang="en-US" dirty="0"/>
          </a:p>
        </p:txBody>
      </p:sp>
      <p:sp>
        <p:nvSpPr>
          <p:cNvPr id="9" name="Slide Number Placeholder 8"/>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73825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3DA7B1-D054-4F97-823F-B0910FAFA5D4}" type="datetime1">
              <a:rPr lang="en-US" smtClean="0"/>
              <a:t>1/2/2019</a:t>
            </a:fld>
            <a:endParaRPr lang="en-US" dirty="0"/>
          </a:p>
        </p:txBody>
      </p:sp>
      <p:sp>
        <p:nvSpPr>
          <p:cNvPr id="4" name="Footer Placeholder 3"/>
          <p:cNvSpPr>
            <a:spLocks noGrp="1"/>
          </p:cNvSpPr>
          <p:nvPr>
            <p:ph type="ftr" sz="quarter" idx="11"/>
          </p:nvPr>
        </p:nvSpPr>
        <p:spPr/>
        <p:txBody>
          <a:bodyPr/>
          <a:lstStyle/>
          <a:p>
            <a:r>
              <a:rPr lang="en-US" dirty="0" smtClean="0"/>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65607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F32CC-9E90-46F5-BCB1-925AE7803263}" type="datetime1">
              <a:rPr lang="en-US" smtClean="0"/>
              <a:t>1/2/2019</a:t>
            </a:fld>
            <a:endParaRPr lang="en-US" dirty="0"/>
          </a:p>
        </p:txBody>
      </p:sp>
      <p:sp>
        <p:nvSpPr>
          <p:cNvPr id="3" name="Footer Placeholder 2"/>
          <p:cNvSpPr>
            <a:spLocks noGrp="1"/>
          </p:cNvSpPr>
          <p:nvPr>
            <p:ph type="ftr" sz="quarter" idx="11"/>
          </p:nvPr>
        </p:nvSpPr>
        <p:spPr/>
        <p:txBody>
          <a:bodyPr/>
          <a:lstStyle/>
          <a:p>
            <a:r>
              <a:rPr lang="en-US" dirty="0" smtClean="0"/>
              <a:t>City of Laguna Beach - Investment Status Report </a:t>
            </a:r>
            <a:endParaRPr lang="en-US" dirty="0"/>
          </a:p>
        </p:txBody>
      </p:sp>
      <p:sp>
        <p:nvSpPr>
          <p:cNvPr id="4" name="Slide Number Placeholder 3"/>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229927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165417-A72B-442B-9D83-7BD2CE7E80BD}" type="datetime1">
              <a:rPr lang="en-US" smtClean="0"/>
              <a:t>1/2/2019</a:t>
            </a:fld>
            <a:endParaRPr lang="en-US" dirty="0"/>
          </a:p>
        </p:txBody>
      </p:sp>
      <p:sp>
        <p:nvSpPr>
          <p:cNvPr id="6" name="Footer Placeholder 5"/>
          <p:cNvSpPr>
            <a:spLocks noGrp="1"/>
          </p:cNvSpPr>
          <p:nvPr>
            <p:ph type="ftr" sz="quarter" idx="11"/>
          </p:nvPr>
        </p:nvSpPr>
        <p:spPr/>
        <p:txBody>
          <a:bodyPr/>
          <a:lstStyle/>
          <a:p>
            <a:r>
              <a:rPr lang="en-US" dirty="0" smtClean="0"/>
              <a:t>City of Laguna Beach - Investment Status Report </a:t>
            </a:r>
            <a:endParaRPr lang="en-US" dirty="0"/>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361456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97E32-0B1E-48E7-8137-616B78E4DD00}" type="datetime1">
              <a:rPr lang="en-US" smtClean="0"/>
              <a:t>1/2/2019</a:t>
            </a:fld>
            <a:endParaRPr lang="en-US" dirty="0"/>
          </a:p>
        </p:txBody>
      </p:sp>
      <p:sp>
        <p:nvSpPr>
          <p:cNvPr id="6" name="Footer Placeholder 5"/>
          <p:cNvSpPr>
            <a:spLocks noGrp="1"/>
          </p:cNvSpPr>
          <p:nvPr>
            <p:ph type="ftr" sz="quarter" idx="11"/>
          </p:nvPr>
        </p:nvSpPr>
        <p:spPr/>
        <p:txBody>
          <a:bodyPr/>
          <a:lstStyle/>
          <a:p>
            <a:r>
              <a:rPr lang="en-US" dirty="0" smtClean="0"/>
              <a:t>City of Laguna Beach - Investment Status Report </a:t>
            </a:r>
            <a:endParaRPr lang="en-US" dirty="0"/>
          </a:p>
        </p:txBody>
      </p:sp>
      <p:sp>
        <p:nvSpPr>
          <p:cNvPr id="7" name="Slide Number Placeholder 6"/>
          <p:cNvSpPr>
            <a:spLocks noGrp="1"/>
          </p:cNvSpPr>
          <p:nvPr>
            <p:ph type="sldNum" sz="quarter" idx="12"/>
          </p:nvPr>
        </p:nvSpPr>
        <p:spPr/>
        <p:txBody>
          <a:body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409003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27E750A-2928-49CA-8454-DA97BF1E48B5}" type="datetime1">
              <a:rPr lang="en-US" smtClean="0"/>
              <a:t>1/2/2019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t>City of Laguna Beach - Investment Status Report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41204F-F358-4924-AA12-F711B0C312C8}" type="slidenum">
              <a:rPr lang="en-US" smtClean="0"/>
              <a:pPr/>
              <a:t>‹#›</a:t>
            </a:fld>
            <a:endParaRPr lang="en-US" dirty="0"/>
          </a:p>
        </p:txBody>
      </p:sp>
    </p:spTree>
    <p:extLst>
      <p:ext uri="{BB962C8B-B14F-4D97-AF65-F5344CB8AC3E}">
        <p14:creationId xmlns:p14="http://schemas.microsoft.com/office/powerpoint/2010/main" val="137136687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99477" y="380421"/>
            <a:ext cx="7772400" cy="1752600"/>
          </a:xfrm>
        </p:spPr>
        <p:txBody>
          <a:bodyPr>
            <a:noAutofit/>
          </a:bodyPr>
          <a:lstStyle/>
          <a:p>
            <a:r>
              <a:rPr lang="en-US" sz="2400" b="1" dirty="0" smtClean="0"/>
              <a:t>City of Laguna Beach</a:t>
            </a:r>
            <a:r>
              <a:rPr lang="en-US" sz="2400" dirty="0" smtClean="0"/>
              <a:t/>
            </a:r>
            <a:br>
              <a:rPr lang="en-US" sz="2400" dirty="0" smtClean="0"/>
            </a:br>
            <a:r>
              <a:rPr lang="en-US" sz="2400" b="1" dirty="0" smtClean="0"/>
              <a:t>Investment Status Report Q3</a:t>
            </a:r>
            <a:r>
              <a:rPr lang="en-US" sz="3200" dirty="0" smtClean="0"/>
              <a:t/>
            </a:r>
            <a:br>
              <a:rPr lang="en-US" sz="3200" dirty="0" smtClean="0"/>
            </a:br>
            <a:r>
              <a:rPr lang="en-US" sz="1800" b="1" dirty="0" smtClean="0"/>
              <a:t>With Guest Financial Expert</a:t>
            </a:r>
            <a:br>
              <a:rPr lang="en-US" sz="1800" b="1" dirty="0" smtClean="0"/>
            </a:br>
            <a:r>
              <a:rPr lang="en-US" sz="1800" b="1" dirty="0" smtClean="0"/>
              <a:t>Bill Blackwill, Managing Director</a:t>
            </a:r>
            <a:br>
              <a:rPr lang="en-US" sz="1800" b="1" dirty="0" smtClean="0"/>
            </a:br>
            <a:r>
              <a:rPr lang="en-US" sz="1800" b="1" dirty="0" smtClean="0"/>
              <a:t>Stifel Investment Services</a:t>
            </a:r>
            <a:endParaRPr lang="en-US" sz="1800" b="1" dirty="0"/>
          </a:p>
        </p:txBody>
      </p:sp>
      <p:sp>
        <p:nvSpPr>
          <p:cNvPr id="2" name="Subtitle 1"/>
          <p:cNvSpPr>
            <a:spLocks noGrp="1"/>
          </p:cNvSpPr>
          <p:nvPr>
            <p:ph type="subTitle" idx="1"/>
          </p:nvPr>
        </p:nvSpPr>
        <p:spPr>
          <a:xfrm>
            <a:off x="533400" y="2362200"/>
            <a:ext cx="7924800" cy="4267200"/>
          </a:xfrm>
        </p:spPr>
        <p:txBody>
          <a:bodyPr>
            <a:normAutofit fontScale="70000" lnSpcReduction="20000"/>
          </a:bodyPr>
          <a:lstStyle/>
          <a:p>
            <a:r>
              <a:rPr lang="en-US" sz="1500" cap="none" dirty="0" smtClean="0">
                <a:latin typeface="Georgia" pitchFamily="18" charset="0"/>
              </a:rPr>
              <a:t>Tuesday November 6, 2018 4pm to 5 pm; Laguna Beach City Hall, Conference Room A</a:t>
            </a:r>
          </a:p>
          <a:p>
            <a:endParaRPr lang="en-US" sz="1500" dirty="0">
              <a:latin typeface="Georgia" pitchFamily="18" charset="0"/>
            </a:endParaRPr>
          </a:p>
          <a:p>
            <a:r>
              <a:rPr lang="en-US" sz="1500" b="1" cap="none" dirty="0" smtClean="0">
                <a:latin typeface="Georgia" pitchFamily="18" charset="0"/>
              </a:rPr>
              <a:t>Attendees:</a:t>
            </a:r>
            <a:r>
              <a:rPr lang="en-US" sz="1500" cap="none" dirty="0" smtClean="0">
                <a:latin typeface="Georgia" pitchFamily="18" charset="0"/>
              </a:rPr>
              <a:t>  Karl Koski, Public Representative; Bob Whalen, Councilmember; Rob </a:t>
            </a:r>
            <a:r>
              <a:rPr lang="en-US" sz="1500" cap="none" dirty="0" err="1" smtClean="0">
                <a:latin typeface="Georgia" pitchFamily="18" charset="0"/>
              </a:rPr>
              <a:t>ZurSchmeide</a:t>
            </a:r>
            <a:r>
              <a:rPr lang="en-US" sz="1500" cap="none" dirty="0" smtClean="0">
                <a:latin typeface="Georgia" pitchFamily="18" charset="0"/>
              </a:rPr>
              <a:t>, Councilmember; 		John Pietig, City Manager; Gavin  Curran, Director of Administration (Finance?); </a:t>
            </a:r>
          </a:p>
          <a:p>
            <a:r>
              <a:rPr lang="en-US" sz="1500" cap="none" dirty="0" smtClean="0">
                <a:latin typeface="Georgia" pitchFamily="18" charset="0"/>
              </a:rPr>
              <a:t>Vicki McIntosh, CPA, Deputy City Treasurer</a:t>
            </a:r>
          </a:p>
          <a:p>
            <a:endParaRPr lang="en-US" sz="1500" cap="none" dirty="0" smtClean="0">
              <a:latin typeface="Georgia" pitchFamily="18" charset="0"/>
            </a:endParaRPr>
          </a:p>
          <a:p>
            <a:endParaRPr lang="en-US" sz="1500" cap="none" dirty="0">
              <a:latin typeface="Georgia" pitchFamily="18" charset="0"/>
            </a:endParaRPr>
          </a:p>
          <a:p>
            <a:r>
              <a:rPr lang="en-US" b="1" cap="none" dirty="0" smtClean="0">
                <a:latin typeface="Georgia" pitchFamily="18" charset="0"/>
              </a:rPr>
              <a:t>Agenda</a:t>
            </a:r>
          </a:p>
          <a:p>
            <a:endParaRPr lang="en-US" sz="1500" cap="none" dirty="0" smtClean="0">
              <a:latin typeface="Georgia" pitchFamily="18" charset="0"/>
            </a:endParaRPr>
          </a:p>
          <a:p>
            <a:pPr marL="342900" indent="-342900" algn="l">
              <a:buFont typeface="+mj-lt"/>
              <a:buAutoNum type="arabicPeriod"/>
            </a:pPr>
            <a:r>
              <a:rPr lang="en-US" sz="1500" cap="none" dirty="0" smtClean="0">
                <a:latin typeface="Georgia" pitchFamily="18" charset="0"/>
              </a:rPr>
              <a:t>Introductions</a:t>
            </a:r>
          </a:p>
          <a:p>
            <a:pPr marL="342900" indent="-342900" algn="l">
              <a:buFont typeface="+mj-lt"/>
              <a:buAutoNum type="arabicPeriod"/>
            </a:pPr>
            <a:r>
              <a:rPr lang="en-US" sz="1500" dirty="0" smtClean="0">
                <a:latin typeface="Georgia" pitchFamily="18" charset="0"/>
              </a:rPr>
              <a:t>Review of Consensus Discussion from Annual Investment Status Report Meeting, May 8, 2018	</a:t>
            </a:r>
            <a:r>
              <a:rPr lang="en-US" sz="1500" cap="none" dirty="0" smtClean="0">
                <a:latin typeface="Georgia" pitchFamily="18" charset="0"/>
              </a:rPr>
              <a:t>		</a:t>
            </a:r>
          </a:p>
          <a:p>
            <a:pPr marL="342900" indent="-342900" algn="l">
              <a:buFont typeface="+mj-lt"/>
              <a:buAutoNum type="arabicPeriod"/>
            </a:pPr>
            <a:r>
              <a:rPr lang="en-US" sz="1500" dirty="0" smtClean="0">
                <a:latin typeface="Georgia" pitchFamily="18" charset="0"/>
              </a:rPr>
              <a:t>When Should A Security be Sold?	</a:t>
            </a:r>
          </a:p>
          <a:p>
            <a:pPr marL="342900" indent="-342900" algn="l">
              <a:buFont typeface="+mj-lt"/>
              <a:buAutoNum type="arabicPeriod"/>
            </a:pPr>
            <a:r>
              <a:rPr lang="en-US" sz="1500" dirty="0" smtClean="0">
                <a:latin typeface="Georgia" pitchFamily="18" charset="0"/>
              </a:rPr>
              <a:t>2018 Dry Period Cash Flow and Related Sales</a:t>
            </a:r>
          </a:p>
          <a:p>
            <a:pPr marL="342900" indent="-342900" algn="l">
              <a:buFont typeface="+mj-lt"/>
              <a:buAutoNum type="arabicPeriod"/>
            </a:pPr>
            <a:r>
              <a:rPr lang="en-US" sz="1500" dirty="0" smtClean="0">
                <a:latin typeface="Georgia" pitchFamily="18" charset="0"/>
              </a:rPr>
              <a:t>Committee discussion – Security swaps for increased earnings.</a:t>
            </a:r>
          </a:p>
          <a:p>
            <a:pPr marL="342900" indent="-342900" algn="l">
              <a:buFont typeface="+mj-lt"/>
              <a:buAutoNum type="arabicPeriod"/>
            </a:pPr>
            <a:r>
              <a:rPr lang="en-US" sz="1500" dirty="0" smtClean="0">
                <a:latin typeface="Georgia" pitchFamily="18" charset="0"/>
              </a:rPr>
              <a:t>Should the Portfolio Have More Oversight?					</a:t>
            </a:r>
          </a:p>
          <a:p>
            <a:pPr marL="342900" indent="-342900" algn="l">
              <a:buFont typeface="+mj-lt"/>
              <a:buAutoNum type="arabicPeriod"/>
            </a:pPr>
            <a:r>
              <a:rPr lang="en-US" sz="1500" dirty="0" smtClean="0">
                <a:latin typeface="Georgia" pitchFamily="18" charset="0"/>
              </a:rPr>
              <a:t>Draft 2019 Investment Policy									</a:t>
            </a:r>
            <a:endParaRPr lang="en-US" sz="1400" dirty="0" smtClean="0"/>
          </a:p>
          <a:p>
            <a:r>
              <a:rPr lang="en-US" sz="1500" cap="none" dirty="0" smtClean="0">
                <a:latin typeface="Georgia" pitchFamily="18" charset="0"/>
              </a:rPr>
              <a:t>Laura Parisi, CPA, CCMT</a:t>
            </a:r>
          </a:p>
          <a:p>
            <a:r>
              <a:rPr lang="en-US" sz="1500" cap="none" dirty="0" smtClean="0">
                <a:latin typeface="Georgia" pitchFamily="18" charset="0"/>
              </a:rPr>
              <a:t>City Treasurer</a:t>
            </a:r>
            <a:endParaRPr lang="en-US" sz="1500" cap="none" dirty="0">
              <a:latin typeface="Georgia" pitchFamily="18" charset="0"/>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81001"/>
            <a:ext cx="1066800" cy="1065640"/>
          </a:xfrm>
          <a:prstGeom prst="rect">
            <a:avLst/>
          </a:prstGeom>
          <a:noFill/>
          <a:ln>
            <a:noFill/>
          </a:ln>
          <a:effectLst>
            <a:glow rad="228600">
              <a:schemeClr val="accent1">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9558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2019 Investment Policy Draft</a:t>
            </a:r>
            <a:endParaRPr lang="en-US" b="1" dirty="0"/>
          </a:p>
        </p:txBody>
      </p:sp>
      <p:sp>
        <p:nvSpPr>
          <p:cNvPr id="3" name="Content Placeholder 2"/>
          <p:cNvSpPr>
            <a:spLocks noGrp="1"/>
          </p:cNvSpPr>
          <p:nvPr>
            <p:ph idx="1"/>
          </p:nvPr>
        </p:nvSpPr>
        <p:spPr/>
        <p:txBody>
          <a:bodyPr>
            <a:normAutofit fontScale="92500"/>
          </a:bodyPr>
          <a:lstStyle/>
          <a:p>
            <a:r>
              <a:rPr lang="en-US" dirty="0" smtClean="0"/>
              <a:t>No legislative changes that would impact the Laguna Beach policy in 2018.</a:t>
            </a:r>
          </a:p>
          <a:p>
            <a:endParaRPr lang="en-US" dirty="0" smtClean="0"/>
          </a:p>
          <a:p>
            <a:r>
              <a:rPr lang="en-US" dirty="0" smtClean="0"/>
              <a:t>No recommended committee changes after the May 2018 meeting.</a:t>
            </a:r>
          </a:p>
          <a:p>
            <a:endParaRPr lang="en-US" dirty="0" smtClean="0"/>
          </a:p>
          <a:p>
            <a:r>
              <a:rPr lang="en-US" dirty="0" smtClean="0"/>
              <a:t>The proposed 2019 policy has been posted to the City Treasurer website and I have not received any inquiries or comments on the draft.</a:t>
            </a:r>
          </a:p>
          <a:p>
            <a:endParaRPr lang="en-US" dirty="0" smtClean="0"/>
          </a:p>
          <a:p>
            <a:r>
              <a:rPr lang="en-US" dirty="0" smtClean="0"/>
              <a:t>The final policy will be submitted to the Association of Public Treasurers’ of US and Canada.  If still qualified, the </a:t>
            </a:r>
            <a:r>
              <a:rPr lang="en-US" i="1" dirty="0" smtClean="0"/>
              <a:t>Certificate of Excellence</a:t>
            </a:r>
            <a:r>
              <a:rPr lang="en-US" dirty="0" smtClean="0"/>
              <a:t> can be issued.</a:t>
            </a:r>
          </a:p>
          <a:p>
            <a:endParaRPr lang="en-US" dirty="0"/>
          </a:p>
          <a:p>
            <a:pPr algn="ctr"/>
            <a:r>
              <a:rPr lang="en-US" b="1" i="1" dirty="0" smtClean="0"/>
              <a:t>Thank you for your comments and service.</a:t>
            </a:r>
            <a:endParaRPr lang="en-US" b="1" i="1" dirty="0"/>
          </a:p>
        </p:txBody>
      </p:sp>
      <p:sp>
        <p:nvSpPr>
          <p:cNvPr id="4" name="Date Placeholder 3"/>
          <p:cNvSpPr>
            <a:spLocks noGrp="1"/>
          </p:cNvSpPr>
          <p:nvPr>
            <p:ph type="dt" sz="half" idx="10"/>
          </p:nvPr>
        </p:nvSpPr>
        <p:spPr/>
        <p:txBody>
          <a:bodyPr/>
          <a:lstStyle/>
          <a:p>
            <a:fld id="{30E1D6BD-4F43-47DD-B86C-396EA6FCADCE}" type="datetime1">
              <a:rPr lang="en-US" smtClean="0"/>
              <a:t>1/2/2019</a:t>
            </a:fld>
            <a:endParaRPr lang="en-US" dirty="0"/>
          </a:p>
        </p:txBody>
      </p:sp>
      <p:sp>
        <p:nvSpPr>
          <p:cNvPr id="5" name="Footer Placeholder 4"/>
          <p:cNvSpPr>
            <a:spLocks noGrp="1"/>
          </p:cNvSpPr>
          <p:nvPr>
            <p:ph type="ftr" sz="quarter" idx="11"/>
          </p:nvPr>
        </p:nvSpPr>
        <p:spPr/>
        <p:txBody>
          <a:bodyPr/>
          <a:lstStyle/>
          <a:p>
            <a:r>
              <a:rPr lang="en-US"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10</a:t>
            </a:fld>
            <a:endParaRPr lang="en-US" dirty="0"/>
          </a:p>
        </p:txBody>
      </p:sp>
    </p:spTree>
    <p:extLst>
      <p:ext uri="{BB962C8B-B14F-4D97-AF65-F5344CB8AC3E}">
        <p14:creationId xmlns:p14="http://schemas.microsoft.com/office/powerpoint/2010/main" val="282082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Additional Consensus Recommendations</a:t>
            </a:r>
            <a:br>
              <a:rPr lang="en-US" b="1" dirty="0" smtClean="0"/>
            </a:br>
            <a:r>
              <a:rPr lang="en-US" b="1" dirty="0" smtClean="0"/>
              <a:t>from November 6, 2018</a:t>
            </a:r>
            <a:endParaRPr lang="en-US" b="1" dirty="0"/>
          </a:p>
        </p:txBody>
      </p:sp>
      <p:sp>
        <p:nvSpPr>
          <p:cNvPr id="3" name="Content Placeholder 2"/>
          <p:cNvSpPr>
            <a:spLocks noGrp="1"/>
          </p:cNvSpPr>
          <p:nvPr>
            <p:ph idx="1"/>
          </p:nvPr>
        </p:nvSpPr>
        <p:spPr/>
        <p:txBody>
          <a:bodyPr>
            <a:normAutofit/>
          </a:bodyPr>
          <a:lstStyle/>
          <a:p>
            <a:endParaRPr lang="en-US" dirty="0" smtClean="0"/>
          </a:p>
          <a:p>
            <a:endParaRPr lang="en-US" dirty="0"/>
          </a:p>
          <a:p>
            <a:r>
              <a:rPr lang="en-US" dirty="0" smtClean="0"/>
              <a:t>Modify the investment policy to remove Swa</a:t>
            </a:r>
            <a:r>
              <a:rPr lang="en-US" dirty="0" smtClean="0"/>
              <a:t>ps from Prohibited Transactions in the proposed 2019 Investment Policy</a:t>
            </a:r>
            <a:r>
              <a:rPr lang="en-US" dirty="0" smtClean="0"/>
              <a:t>.</a:t>
            </a:r>
            <a:endParaRPr lang="en-US" dirty="0" smtClean="0"/>
          </a:p>
          <a:p>
            <a:endParaRPr lang="en-US" dirty="0" smtClean="0"/>
          </a:p>
          <a:p>
            <a:r>
              <a:rPr lang="en-US" dirty="0" smtClean="0"/>
              <a:t>Modify </a:t>
            </a:r>
            <a:r>
              <a:rPr lang="en-US" smtClean="0"/>
              <a:t>the proposed 2019 Investment Policy </a:t>
            </a:r>
            <a:r>
              <a:rPr lang="en-US" dirty="0" smtClean="0"/>
              <a:t>to increase investment reviews for compliance with the investment policy to annually and have this committee select the party that would perform the Agreed Upon Procedures</a:t>
            </a:r>
            <a:r>
              <a:rPr lang="en-US" dirty="0" smtClean="0"/>
              <a:t>.</a:t>
            </a:r>
            <a:endParaRPr lang="en-US" dirty="0" smtClean="0"/>
          </a:p>
          <a:p>
            <a:endParaRPr lang="en-US" dirty="0"/>
          </a:p>
        </p:txBody>
      </p:sp>
      <p:sp>
        <p:nvSpPr>
          <p:cNvPr id="4" name="Date Placeholder 3"/>
          <p:cNvSpPr>
            <a:spLocks noGrp="1"/>
          </p:cNvSpPr>
          <p:nvPr>
            <p:ph type="dt" sz="half" idx="10"/>
          </p:nvPr>
        </p:nvSpPr>
        <p:spPr/>
        <p:txBody>
          <a:bodyPr/>
          <a:lstStyle/>
          <a:p>
            <a:fld id="{30E1D6BD-4F43-47DD-B86C-396EA6FCADCE}" type="datetime1">
              <a:rPr lang="en-US" smtClean="0"/>
              <a:t>1/2/2019</a:t>
            </a:fld>
            <a:endParaRPr lang="en-US" dirty="0"/>
          </a:p>
        </p:txBody>
      </p:sp>
      <p:sp>
        <p:nvSpPr>
          <p:cNvPr id="5" name="Footer Placeholder 4"/>
          <p:cNvSpPr>
            <a:spLocks noGrp="1"/>
          </p:cNvSpPr>
          <p:nvPr>
            <p:ph type="ftr" sz="quarter" idx="11"/>
          </p:nvPr>
        </p:nvSpPr>
        <p:spPr/>
        <p:txBody>
          <a:bodyPr/>
          <a:lstStyle/>
          <a:p>
            <a:r>
              <a:rPr lang="en-US"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11</a:t>
            </a:fld>
            <a:endParaRPr lang="en-US" dirty="0"/>
          </a:p>
        </p:txBody>
      </p:sp>
    </p:spTree>
    <p:extLst>
      <p:ext uri="{BB962C8B-B14F-4D97-AF65-F5344CB8AC3E}">
        <p14:creationId xmlns:p14="http://schemas.microsoft.com/office/powerpoint/2010/main" val="975601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17E203-E454-4D98-B16B-2802F585C342}" type="datetime1">
              <a:rPr lang="en-US" smtClean="0"/>
              <a:pPr/>
              <a:t>1/2/2019</a:t>
            </a:fld>
            <a:endParaRPr lang="en-US" dirty="0"/>
          </a:p>
        </p:txBody>
      </p:sp>
      <p:sp>
        <p:nvSpPr>
          <p:cNvPr id="3" name="Footer Placeholder 2"/>
          <p:cNvSpPr>
            <a:spLocks noGrp="1"/>
          </p:cNvSpPr>
          <p:nvPr>
            <p:ph type="ftr" sz="quarter" idx="11"/>
          </p:nvPr>
        </p:nvSpPr>
        <p:spPr/>
        <p:txBody>
          <a:bodyPr/>
          <a:lstStyle/>
          <a:p>
            <a:r>
              <a:rPr lang="en-US" smtClean="0"/>
              <a:t>City of Laguna Beach - Investment Status Report </a:t>
            </a:r>
            <a:endParaRPr lang="en-US" dirty="0"/>
          </a:p>
        </p:txBody>
      </p:sp>
      <p:sp>
        <p:nvSpPr>
          <p:cNvPr id="6" name="Slide Number Placeholder 5"/>
          <p:cNvSpPr>
            <a:spLocks noGrp="1"/>
          </p:cNvSpPr>
          <p:nvPr>
            <p:ph type="sldNum" sz="quarter" idx="12"/>
          </p:nvPr>
        </p:nvSpPr>
        <p:spPr/>
        <p:txBody>
          <a:bodyPr/>
          <a:lstStyle/>
          <a:p>
            <a:fld id="{0241204F-F358-4924-AA12-F711B0C312C8}" type="slidenum">
              <a:rPr lang="en-US" smtClean="0"/>
              <a:pPr/>
              <a:t>2</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453119352"/>
              </p:ext>
            </p:extLst>
          </p:nvPr>
        </p:nvGraphicFramePr>
        <p:xfrm>
          <a:off x="28575" y="0"/>
          <a:ext cx="9086850" cy="64150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250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Committee Consensus and Discussion</a:t>
            </a:r>
            <a:endParaRPr lang="en-US" b="1" dirty="0"/>
          </a:p>
        </p:txBody>
      </p:sp>
      <p:sp>
        <p:nvSpPr>
          <p:cNvPr id="4" name="Footer Placeholder 3"/>
          <p:cNvSpPr>
            <a:spLocks noGrp="1"/>
          </p:cNvSpPr>
          <p:nvPr>
            <p:ph type="ftr" sz="quarter" idx="11"/>
          </p:nvPr>
        </p:nvSpPr>
        <p:spPr/>
        <p:txBody>
          <a:bodyPr/>
          <a:lstStyle/>
          <a:p>
            <a:r>
              <a:rPr lang="en-US" dirty="0" smtClean="0"/>
              <a:t>City of Laguna Beach - Investment Status Report </a:t>
            </a:r>
            <a:endParaRPr lang="en-US" dirty="0"/>
          </a:p>
        </p:txBody>
      </p:sp>
      <p:sp>
        <p:nvSpPr>
          <p:cNvPr id="6" name="Rectangle 5"/>
          <p:cNvSpPr/>
          <p:nvPr/>
        </p:nvSpPr>
        <p:spPr>
          <a:xfrm>
            <a:off x="283425" y="2133600"/>
            <a:ext cx="8689848" cy="3780907"/>
          </a:xfrm>
          <a:prstGeom prst="rect">
            <a:avLst/>
          </a:prstGeom>
        </p:spPr>
        <p:txBody>
          <a:bodyPr wrap="square">
            <a:spAutoFit/>
          </a:bodyPr>
          <a:lstStyle/>
          <a:p>
            <a:pPr marL="800100" lvl="1" indent="-342900">
              <a:lnSpc>
                <a:spcPct val="107000"/>
              </a:lnSpc>
              <a:buFont typeface="Symbol" panose="05050102010706020507" pitchFamily="18" charset="2"/>
              <a:buChar char=""/>
            </a:pPr>
            <a:r>
              <a:rPr lang="en-US" sz="1600" b="1" dirty="0" smtClean="0">
                <a:latin typeface="Calibri" panose="020F0502020204030204" pitchFamily="34" charset="0"/>
                <a:ea typeface="Calibri" panose="020F0502020204030204" pitchFamily="34" charset="0"/>
                <a:cs typeface="Times New Roman" panose="02020603050405020304" pitchFamily="18" charset="0"/>
              </a:rPr>
              <a:t>Consensus Recommendations</a:t>
            </a:r>
          </a:p>
          <a:p>
            <a:pPr marL="1257300" lvl="2" indent="-342900">
              <a:lnSpc>
                <a:spcPct val="107000"/>
              </a:lnSpc>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Exclude unrealized losses from consideration when selecting investments.</a:t>
            </a:r>
          </a:p>
          <a:p>
            <a:pPr marL="1257300" lvl="2" indent="-342900">
              <a:lnSpc>
                <a:spcPct val="107000"/>
              </a:lnSpc>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Achieving budgeted investment income is a secondary consideration when selecting securities.  The adopted budget includes only </a:t>
            </a:r>
            <a:r>
              <a:rPr lang="en-US" sz="1600" i="1" dirty="0" smtClean="0">
                <a:latin typeface="Calibri" panose="020F0502020204030204" pitchFamily="34" charset="0"/>
                <a:ea typeface="Calibri" panose="020F0502020204030204" pitchFamily="34" charset="0"/>
                <a:cs typeface="Times New Roman" panose="02020603050405020304" pitchFamily="18" charset="0"/>
              </a:rPr>
              <a:t>realized</a:t>
            </a:r>
            <a:r>
              <a:rPr lang="en-US" sz="1600" dirty="0" smtClean="0">
                <a:latin typeface="Calibri" panose="020F0502020204030204" pitchFamily="34" charset="0"/>
                <a:ea typeface="Calibri" panose="020F0502020204030204" pitchFamily="34" charset="0"/>
                <a:cs typeface="Times New Roman" panose="02020603050405020304" pitchFamily="18" charset="0"/>
              </a:rPr>
              <a:t> investment income.</a:t>
            </a:r>
          </a:p>
          <a:p>
            <a:pPr marL="1257300" lvl="2" indent="-342900">
              <a:lnSpc>
                <a:spcPct val="107000"/>
              </a:lnSpc>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The Investment Policy adequately states the intended policies of Safety, Liquidity and Yield.  Socially Responsible Investing is desirable but a lower priority.</a:t>
            </a:r>
          </a:p>
          <a:p>
            <a:pPr marL="1257300" lvl="2" indent="-342900">
              <a:lnSpc>
                <a:spcPct val="107000"/>
              </a:lnSpc>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Refine cash flows when possible.  Continuously search for and encourage further improvement in documenting the timing of forecasted disbursements.  Identify opportunities to prepare monthly cash flow estimates based on City Council approved budgets.</a:t>
            </a:r>
          </a:p>
          <a:p>
            <a:pPr lvl="2">
              <a:lnSpc>
                <a:spcPct val="107000"/>
              </a:lnSpc>
            </a:pP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b="1" dirty="0" smtClean="0">
                <a:latin typeface="Calibri" panose="020F0502020204030204" pitchFamily="34" charset="0"/>
                <a:ea typeface="Calibri" panose="020F0502020204030204" pitchFamily="34" charset="0"/>
                <a:cs typeface="Times New Roman" panose="02020603050405020304" pitchFamily="18" charset="0"/>
              </a:rPr>
              <a:t>Discussion</a:t>
            </a:r>
          </a:p>
          <a:p>
            <a:pPr marL="800100" lvl="1" indent="-342900">
              <a:lnSpc>
                <a:spcPct val="107000"/>
              </a:lnSpc>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When financially advantageous to the overall portfolio, make it acceptable to sell some investments, even at a loss.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ate Placeholder 6"/>
          <p:cNvSpPr>
            <a:spLocks noGrp="1"/>
          </p:cNvSpPr>
          <p:nvPr>
            <p:ph type="dt" sz="half" idx="10"/>
          </p:nvPr>
        </p:nvSpPr>
        <p:spPr/>
        <p:txBody>
          <a:bodyPr/>
          <a:lstStyle/>
          <a:p>
            <a:fld id="{8CF4C802-A749-4531-B16A-FA5B03DD92DD}" type="datetime1">
              <a:rPr lang="en-US" smtClean="0"/>
              <a:t>1/2/2019</a:t>
            </a:fld>
            <a:endParaRPr lang="en-US" dirty="0"/>
          </a:p>
        </p:txBody>
      </p:sp>
      <p:sp>
        <p:nvSpPr>
          <p:cNvPr id="8" name="Slide Number Placeholder 7"/>
          <p:cNvSpPr>
            <a:spLocks noGrp="1"/>
          </p:cNvSpPr>
          <p:nvPr>
            <p:ph type="sldNum" sz="quarter" idx="12"/>
          </p:nvPr>
        </p:nvSpPr>
        <p:spPr/>
        <p:txBody>
          <a:bodyPr/>
          <a:lstStyle/>
          <a:p>
            <a:fld id="{0241204F-F358-4924-AA12-F711B0C312C8}" type="slidenum">
              <a:rPr lang="en-US" smtClean="0"/>
              <a:pPr/>
              <a:t>3</a:t>
            </a:fld>
            <a:endParaRPr lang="en-US" dirty="0"/>
          </a:p>
        </p:txBody>
      </p:sp>
    </p:spTree>
    <p:extLst>
      <p:ext uri="{BB962C8B-B14F-4D97-AF65-F5344CB8AC3E}">
        <p14:creationId xmlns:p14="http://schemas.microsoft.com/office/powerpoint/2010/main" val="286792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When Should A Security Be Sold?</a:t>
            </a:r>
            <a:endParaRPr lang="en-US" b="1" dirty="0"/>
          </a:p>
        </p:txBody>
      </p:sp>
      <p:sp>
        <p:nvSpPr>
          <p:cNvPr id="3" name="Date Placeholder 2"/>
          <p:cNvSpPr>
            <a:spLocks noGrp="1"/>
          </p:cNvSpPr>
          <p:nvPr>
            <p:ph type="dt" sz="half" idx="10"/>
          </p:nvPr>
        </p:nvSpPr>
        <p:spPr/>
        <p:txBody>
          <a:bodyPr/>
          <a:lstStyle/>
          <a:p>
            <a:fld id="{AF3DA7B1-D054-4F97-823F-B0910FAFA5D4}" type="datetime1">
              <a:rPr lang="en-US" smtClean="0"/>
              <a:t>1/2/2019</a:t>
            </a:fld>
            <a:endParaRPr lang="en-US" dirty="0"/>
          </a:p>
        </p:txBody>
      </p:sp>
      <p:sp>
        <p:nvSpPr>
          <p:cNvPr id="4" name="Footer Placeholder 3"/>
          <p:cNvSpPr>
            <a:spLocks noGrp="1"/>
          </p:cNvSpPr>
          <p:nvPr>
            <p:ph type="ftr" sz="quarter" idx="11"/>
          </p:nvPr>
        </p:nvSpPr>
        <p:spPr/>
        <p:txBody>
          <a:bodyPr/>
          <a:lstStyle/>
          <a:p>
            <a:r>
              <a:rPr lang="en-US" smtClean="0"/>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4</a:t>
            </a:fld>
            <a:endParaRPr lang="en-US" dirty="0"/>
          </a:p>
        </p:txBody>
      </p:sp>
      <p:sp>
        <p:nvSpPr>
          <p:cNvPr id="6" name="Rectangle 5"/>
          <p:cNvSpPr/>
          <p:nvPr/>
        </p:nvSpPr>
        <p:spPr>
          <a:xfrm>
            <a:off x="661445" y="1600200"/>
            <a:ext cx="8134350" cy="5078313"/>
          </a:xfrm>
          <a:prstGeom prst="rect">
            <a:avLst/>
          </a:prstGeom>
        </p:spPr>
        <p:txBody>
          <a:bodyPr wrap="square">
            <a:spAutoFit/>
          </a:bodyPr>
          <a:lstStyle/>
          <a:p>
            <a:pPr marL="285750" indent="-285750">
              <a:buFont typeface="Arial" panose="020B0604020202020204" pitchFamily="34" charset="0"/>
              <a:buChar char="•"/>
            </a:pPr>
            <a:r>
              <a:rPr lang="en-US" dirty="0" smtClean="0">
                <a:latin typeface="Georgia" panose="02040502050405020303" pitchFamily="18" charset="0"/>
                <a:ea typeface="Times New Roman" panose="02020603050405020304" pitchFamily="18" charset="0"/>
              </a:rPr>
              <a:t>Investment Policy Philosophy:</a:t>
            </a:r>
            <a:r>
              <a:rPr lang="en-US" dirty="0">
                <a:latin typeface="Georgia" panose="02040502050405020303" pitchFamily="18" charset="0"/>
                <a:ea typeface="Times New Roman" panose="02020603050405020304" pitchFamily="18" charset="0"/>
              </a:rPr>
              <a:t>	The City’s investment philosophy is to invest conservatively to minimize risk.  Investments shall be made in a manner consistent with the Prudent Investor Standard for trustees of local government monies, as described in Government Code section 53600.3, which states as follows:</a:t>
            </a:r>
            <a:endParaRPr lang="en-US" dirty="0">
              <a:latin typeface="Times New Roman" panose="02020603050405020304" pitchFamily="18" charset="0"/>
              <a:ea typeface="Times New Roman" panose="02020603050405020304" pitchFamily="18" charset="0"/>
            </a:endParaRPr>
          </a:p>
          <a:p>
            <a:r>
              <a:rPr lang="en-US" dirty="0">
                <a:latin typeface="Georgia" panose="02040502050405020303"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Georgia" panose="02040502050405020303" pitchFamily="18" charset="0"/>
                <a:ea typeface="Times New Roman" panose="02020603050405020304" pitchFamily="18" charset="0"/>
              </a:rPr>
              <a:t>When investing, reinvesting, purchasing, acquiring, exchanging, selling, or managing public funds, a trustee shall act with care, skill, prudence and diligence under the circumstances then prevailing, including, but not limited to, the general economic conditions and the anticipated needs of the agency, that a prudent person acting in a like capacity and familiarity with those matters would use in the conduct of funds of a like character and with like aims, to safeguard the principal and maintain the liquidity needs of the agency</a:t>
            </a:r>
            <a:r>
              <a:rPr lang="en-US" dirty="0" smtClean="0">
                <a:latin typeface="Georgia" panose="02040502050405020303" pitchFamily="18" charset="0"/>
                <a:ea typeface="Times New Roman" panose="02020603050405020304" pitchFamily="18" charset="0"/>
              </a:rPr>
              <a:t>.</a:t>
            </a:r>
          </a:p>
          <a:p>
            <a:pPr marL="742950" marR="0" indent="-285750">
              <a:spcBef>
                <a:spcPts val="0"/>
              </a:spcBef>
              <a:spcAft>
                <a:spcPts val="0"/>
              </a:spcAft>
              <a:buFont typeface="Arial" panose="020B0604020202020204" pitchFamily="34" charset="0"/>
              <a:buChar char="•"/>
            </a:pPr>
            <a:r>
              <a:rPr lang="en-US" dirty="0" smtClean="0">
                <a:latin typeface="Georgia" panose="02040502050405020303" pitchFamily="18" charset="0"/>
                <a:ea typeface="Times New Roman" panose="02020603050405020304" pitchFamily="18" charset="0"/>
              </a:rPr>
              <a:t>Fund cash flow needs of the City.</a:t>
            </a:r>
          </a:p>
          <a:p>
            <a:pPr marL="742950" indent="-285750">
              <a:buFont typeface="Arial" panose="020B0604020202020204" pitchFamily="34" charset="0"/>
              <a:buChar char="•"/>
            </a:pPr>
            <a:r>
              <a:rPr lang="en-US" dirty="0">
                <a:latin typeface="Georgia" panose="02040502050405020303" pitchFamily="18" charset="0"/>
                <a:ea typeface="Times New Roman" panose="02020603050405020304" pitchFamily="18" charset="0"/>
              </a:rPr>
              <a:t>Consider Return on Investment </a:t>
            </a:r>
            <a:r>
              <a:rPr lang="en-US" dirty="0" smtClean="0">
                <a:latin typeface="Georgia" panose="02040502050405020303" pitchFamily="18" charset="0"/>
                <a:ea typeface="Times New Roman" panose="02020603050405020304" pitchFamily="18" charset="0"/>
              </a:rPr>
              <a:t>Criteria.</a:t>
            </a:r>
            <a:endParaRPr lang="en-US" dirty="0">
              <a:latin typeface="Georgia" panose="02040502050405020303" pitchFamily="18" charset="0"/>
              <a:ea typeface="Times New Roman" panose="02020603050405020304" pitchFamily="18" charset="0"/>
            </a:endParaRPr>
          </a:p>
          <a:p>
            <a:pPr marL="457200" marR="0">
              <a:spcBef>
                <a:spcPts val="0"/>
              </a:spcBef>
              <a:spcAft>
                <a:spcPts val="0"/>
              </a:spcAft>
            </a:pPr>
            <a:endParaRPr lang="en-US" dirty="0" smtClean="0">
              <a:latin typeface="Georgia" panose="02040502050405020303" pitchFamily="18" charset="0"/>
              <a:ea typeface="Times New Roman" panose="02020603050405020304" pitchFamily="18" charset="0"/>
            </a:endParaRPr>
          </a:p>
          <a:p>
            <a:pPr marL="457200" marR="0">
              <a:spcBef>
                <a:spcPts val="0"/>
              </a:spcBef>
              <a:spcAft>
                <a:spcPts val="0"/>
              </a:spcAft>
            </a:pPr>
            <a:endParaRPr lang="en-US" dirty="0">
              <a:effectLst/>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360995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Cash Flow Requirements </a:t>
            </a:r>
            <a:br>
              <a:rPr lang="en-US" b="1" dirty="0" smtClean="0"/>
            </a:br>
            <a:r>
              <a:rPr lang="en-US" b="1" dirty="0" smtClean="0"/>
              <a:t>2018 Actual vs. Forecast</a:t>
            </a:r>
            <a:endParaRPr lang="en-US" b="1" dirty="0"/>
          </a:p>
        </p:txBody>
      </p:sp>
      <p:sp>
        <p:nvSpPr>
          <p:cNvPr id="3" name="Date Placeholder 2"/>
          <p:cNvSpPr>
            <a:spLocks noGrp="1"/>
          </p:cNvSpPr>
          <p:nvPr>
            <p:ph type="dt" sz="half" idx="10"/>
          </p:nvPr>
        </p:nvSpPr>
        <p:spPr/>
        <p:txBody>
          <a:bodyPr/>
          <a:lstStyle/>
          <a:p>
            <a:fld id="{AF3DA7B1-D054-4F97-823F-B0910FAFA5D4}" type="datetime1">
              <a:rPr lang="en-US" smtClean="0"/>
              <a:t>1/2/2019</a:t>
            </a:fld>
            <a:endParaRPr lang="en-US" dirty="0"/>
          </a:p>
        </p:txBody>
      </p:sp>
      <p:sp>
        <p:nvSpPr>
          <p:cNvPr id="4" name="Footer Placeholder 3"/>
          <p:cNvSpPr>
            <a:spLocks noGrp="1"/>
          </p:cNvSpPr>
          <p:nvPr>
            <p:ph type="ftr" sz="quarter" idx="11"/>
          </p:nvPr>
        </p:nvSpPr>
        <p:spPr/>
        <p:txBody>
          <a:bodyPr/>
          <a:lstStyle/>
          <a:p>
            <a:r>
              <a:rPr lang="en-US" smtClean="0"/>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64905600"/>
              </p:ext>
            </p:extLst>
          </p:nvPr>
        </p:nvGraphicFramePr>
        <p:xfrm>
          <a:off x="381002" y="1820140"/>
          <a:ext cx="8534398" cy="4351343"/>
        </p:xfrm>
        <a:graphic>
          <a:graphicData uri="http://schemas.openxmlformats.org/drawingml/2006/table">
            <a:tbl>
              <a:tblPr/>
              <a:tblGrid>
                <a:gridCol w="553862"/>
                <a:gridCol w="590786"/>
                <a:gridCol w="576016"/>
                <a:gridCol w="73849"/>
                <a:gridCol w="568631"/>
                <a:gridCol w="81233"/>
                <a:gridCol w="583401"/>
                <a:gridCol w="169851"/>
                <a:gridCol w="716329"/>
                <a:gridCol w="81233"/>
                <a:gridCol w="672019"/>
                <a:gridCol w="110771"/>
                <a:gridCol w="937874"/>
                <a:gridCol w="110771"/>
                <a:gridCol w="836947"/>
                <a:gridCol w="78772"/>
                <a:gridCol w="817255"/>
                <a:gridCol w="157543"/>
                <a:gridCol w="817255"/>
              </a:tblGrid>
              <a:tr h="146163">
                <a:tc gridSpan="11">
                  <a:txBody>
                    <a:bodyPr/>
                    <a:lstStyle/>
                    <a:p>
                      <a:pPr algn="l" fontAlgn="b"/>
                      <a:r>
                        <a:rPr lang="en-US" sz="900" b="1" i="0" u="none" strike="noStrike">
                          <a:solidFill>
                            <a:srgbClr val="000000"/>
                          </a:solidFill>
                          <a:effectLst/>
                          <a:latin typeface="Georgia" panose="02040502050405020303" pitchFamily="18" charset="0"/>
                        </a:rPr>
                        <a:t>LAIF Target During 2018 Dry Period, on April 25, 2018</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08269">
                <a:tc>
                  <a:txBody>
                    <a:bodyPr/>
                    <a:lstStyle/>
                    <a:p>
                      <a:pPr algn="l" fontAlgn="b"/>
                      <a:endParaRPr lang="en-US" sz="6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08269">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08269">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(3)</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(7)</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(8)</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(9)</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207877">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gridSpan="4">
                  <a:txBody>
                    <a:bodyPr/>
                    <a:lstStyle/>
                    <a:p>
                      <a:pPr algn="ctr" fontAlgn="b"/>
                      <a:r>
                        <a:rPr lang="en-US" sz="700" b="1" i="0" u="none" strike="noStrike">
                          <a:solidFill>
                            <a:srgbClr val="000000"/>
                          </a:solidFill>
                          <a:effectLst/>
                          <a:latin typeface="Georgia" panose="02040502050405020303" pitchFamily="18" charset="0"/>
                        </a:rPr>
                        <a:t>2017 Cash Flow Working Paper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April 25, </a:t>
                      </a:r>
                    </a:p>
                  </a:txBody>
                  <a:tcPr marL="0" marR="0" marT="0" marB="0" anchor="b">
                    <a:lnL>
                      <a:noFill/>
                    </a:lnL>
                    <a:lnR>
                      <a:noFill/>
                    </a:lnR>
                    <a:lnT>
                      <a:noFill/>
                    </a:lnT>
                    <a:lnB>
                      <a:noFill/>
                    </a:lnB>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700" b="1" i="0" u="none" strike="noStrike">
                          <a:solidFill>
                            <a:srgbClr val="000000"/>
                          </a:solidFill>
                          <a:effectLst/>
                          <a:latin typeface="Georgia" panose="02040502050405020303" pitchFamily="18" charset="0"/>
                        </a:rPr>
                        <a:t>Warrants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Inflow</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Minimum</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2018</a:t>
                      </a:r>
                    </a:p>
                  </a:txBody>
                  <a:tcPr marL="0" marR="0" marT="0" marB="0" anchor="b">
                    <a:lnL>
                      <a:noFill/>
                    </a:lnL>
                    <a:lnR>
                      <a:noFill/>
                    </a:lnR>
                    <a:lnT>
                      <a:noFill/>
                    </a:lnT>
                    <a:lnB>
                      <a:noFill/>
                    </a:lnB>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Deposits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Georgia" panose="02040502050405020303" pitchFamily="18" charset="0"/>
                        </a:rPr>
                        <a:t>Payroll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effectLst/>
                          <a:latin typeface="Georgia" panose="02040502050405020303" pitchFamily="18" charset="0"/>
                        </a:rPr>
                        <a:t>General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Other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Maturities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(Outflow)</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Requirements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Contingency</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Target LAIF</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LAIF</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19096">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96">
                <a:tc>
                  <a:txBody>
                    <a:bodyPr/>
                    <a:lstStyle/>
                    <a:p>
                      <a:pPr algn="r" fontAlgn="b"/>
                      <a:r>
                        <a:rPr lang="en-US" sz="700" b="0" i="0" u="none" strike="noStrike">
                          <a:solidFill>
                            <a:srgbClr val="000000"/>
                          </a:solidFill>
                          <a:effectLst/>
                          <a:latin typeface="Georgia" panose="02040502050405020303" pitchFamily="18" charset="0"/>
                        </a:rPr>
                        <a:t>May-17</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8,589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2,088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4,732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1,769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13,360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4,000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17,360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         16,300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19096">
                <a:tc>
                  <a:txBody>
                    <a:bodyPr/>
                    <a:lstStyle/>
                    <a:p>
                      <a:pPr algn="r" fontAlgn="b"/>
                      <a:r>
                        <a:rPr lang="en-US" sz="700" b="0" i="0" u="none" strike="noStrike">
                          <a:solidFill>
                            <a:srgbClr val="000000"/>
                          </a:solidFill>
                          <a:effectLst/>
                          <a:latin typeface="Georgia" panose="02040502050405020303" pitchFamily="18" charset="0"/>
                        </a:rPr>
                        <a:t>Jun-17</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2,922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2,343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4,865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1,500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(2,786)</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15,129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16,129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Jul-17</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6,440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2,690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7,149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(2,399)</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12,343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16,343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Aug-17</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4,053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4,155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6,265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(6,367)</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9,944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13,944 </a:t>
                      </a:r>
                    </a:p>
                  </a:txBody>
                  <a:tcPr marL="0" marR="0" marT="0" marB="0" anchor="b">
                    <a:lnL>
                      <a:noFill/>
                    </a:lnL>
                    <a:lnR>
                      <a:noFill/>
                    </a:lnR>
                    <a:lnT>
                      <a:noFill/>
                    </a:lnT>
                    <a:lnB>
                      <a:noFill/>
                    </a:lnB>
                    <a:solidFill>
                      <a:srgbClr val="FFFFFF"/>
                    </a:solidFill>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13683">
                <a:tc>
                  <a:txBody>
                    <a:bodyPr/>
                    <a:lstStyle/>
                    <a:p>
                      <a:pPr algn="r" fontAlgn="b"/>
                      <a:r>
                        <a:rPr lang="en-US" sz="700" b="0" i="0" u="none" strike="noStrike">
                          <a:solidFill>
                            <a:srgbClr val="000000"/>
                          </a:solidFill>
                          <a:effectLst/>
                          <a:latin typeface="Georgia" panose="02040502050405020303" pitchFamily="18" charset="0"/>
                        </a:rPr>
                        <a:t>Sep-17</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3,230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2,421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3,583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(2,774)</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3,577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7,577 </a:t>
                      </a:r>
                    </a:p>
                  </a:txBody>
                  <a:tcPr marL="0" marR="0" marT="0" marB="0" anchor="b">
                    <a:lnL>
                      <a:noFill/>
                    </a:lnL>
                    <a:lnR>
                      <a:noFill/>
                    </a:lnR>
                    <a:lnT>
                      <a:noFill/>
                    </a:lnT>
                    <a:lnB>
                      <a:noFill/>
                    </a:lnB>
                    <a:solidFill>
                      <a:srgbClr val="FFFFFF"/>
                    </a:solidFill>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13683">
                <a:tc>
                  <a:txBody>
                    <a:bodyPr/>
                    <a:lstStyle/>
                    <a:p>
                      <a:pPr algn="r" fontAlgn="b"/>
                      <a:r>
                        <a:rPr lang="en-US" sz="700" b="0" i="0" u="none" strike="noStrike">
                          <a:solidFill>
                            <a:srgbClr val="000000"/>
                          </a:solidFill>
                          <a:effectLst/>
                          <a:latin typeface="Georgia" panose="02040502050405020303" pitchFamily="18" charset="0"/>
                        </a:rPr>
                        <a:t>Oct-17</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3,864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2,428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4,987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r" fontAlgn="b"/>
                      <a:r>
                        <a:rPr lang="en-US" sz="700" b="0" i="0" u="none" strike="noStrike">
                          <a:solidFill>
                            <a:srgbClr val="000000"/>
                          </a:solidFill>
                          <a:effectLst/>
                          <a:latin typeface="Georgia" panose="02040502050405020303" pitchFamily="18" charset="0"/>
                        </a:rPr>
                        <a:t>           2,748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(803)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803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3,803 </a:t>
                      </a:r>
                    </a:p>
                  </a:txBody>
                  <a:tcPr marL="0" marR="0" marT="0" marB="0" anchor="b">
                    <a:lnL>
                      <a:noFill/>
                    </a:lnL>
                    <a:lnR>
                      <a:noFill/>
                    </a:lnR>
                    <a:lnT>
                      <a:noFill/>
                    </a:lnT>
                    <a:lnB>
                      <a:noFill/>
                    </a:lnB>
                    <a:solidFill>
                      <a:srgbClr val="FFFFFF"/>
                    </a:solidFill>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19096">
                <a:tc>
                  <a:txBody>
                    <a:bodyPr/>
                    <a:lstStyle/>
                    <a:p>
                      <a:pPr algn="l" fontAlgn="b"/>
                      <a:r>
                        <a:rPr lang="en-US" sz="700" b="0" i="0" u="none" strike="noStrike">
                          <a:solidFill>
                            <a:srgbClr val="000000"/>
                          </a:solidFill>
                          <a:effectLst/>
                          <a:latin typeface="Georgia" panose="02040502050405020303" pitchFamily="18" charset="0"/>
                        </a:rPr>
                        <a:t>Totals</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$ 29,098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$ 16,125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$ 31,581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5,248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(13,360)</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19096">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13683">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19096">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46163">
                <a:tc gridSpan="11">
                  <a:txBody>
                    <a:bodyPr/>
                    <a:lstStyle/>
                    <a:p>
                      <a:pPr algn="l" fontAlgn="b"/>
                      <a:r>
                        <a:rPr lang="en-US" sz="900" b="1" i="0" u="none" strike="noStrike">
                          <a:solidFill>
                            <a:srgbClr val="000000"/>
                          </a:solidFill>
                          <a:effectLst/>
                          <a:latin typeface="Georgia" panose="02040502050405020303" pitchFamily="18" charset="0"/>
                        </a:rPr>
                        <a:t>LAIF Actual During 2018 Dry Period, on October 3, 2018</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08269">
                <a:tc>
                  <a:txBody>
                    <a:bodyPr/>
                    <a:lstStyle/>
                    <a:p>
                      <a:pPr algn="l" fontAlgn="b"/>
                      <a:endParaRPr lang="en-US" sz="6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08269">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08269">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(3)</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ctr"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207877">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gridSpan="4">
                  <a:txBody>
                    <a:bodyPr/>
                    <a:lstStyle/>
                    <a:p>
                      <a:pPr algn="ctr" fontAlgn="b"/>
                      <a:r>
                        <a:rPr lang="en-US" sz="700" b="1" i="0" u="none" strike="noStrike">
                          <a:solidFill>
                            <a:srgbClr val="000000"/>
                          </a:solidFill>
                          <a:effectLst/>
                          <a:latin typeface="Georgia" panose="02040502050405020303" pitchFamily="18" charset="0"/>
                        </a:rPr>
                        <a:t>2017 Cash Flow Working Paper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ctr" fontAlgn="b"/>
                      <a:r>
                        <a:rPr lang="en-US" sz="700" b="1"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700" b="1" i="0" u="none" strike="noStrike">
                          <a:solidFill>
                            <a:srgbClr val="000000"/>
                          </a:solidFill>
                          <a:effectLst/>
                          <a:latin typeface="Georgia" panose="02040502050405020303" pitchFamily="18" charset="0"/>
                        </a:rPr>
                        <a:t>Warrants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Inflow</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ctr" fontAlgn="b"/>
                      <a:r>
                        <a:rPr lang="en-US" sz="700" b="1"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Deposits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Georgia" panose="02040502050405020303" pitchFamily="18" charset="0"/>
                        </a:rPr>
                        <a:t>Payroll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effectLst/>
                          <a:latin typeface="Georgia" panose="02040502050405020303" pitchFamily="18" charset="0"/>
                        </a:rPr>
                        <a:t>General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Other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Maturities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(Outflow)</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7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700" b="1"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ctr" fontAlgn="b"/>
                      <a:r>
                        <a:rPr lang="en-US" sz="700" b="1"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ctr" fontAlgn="b"/>
                      <a:r>
                        <a:rPr lang="en-US" sz="700" b="1"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May-18</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8,357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2,321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6,291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(85)</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(340)</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Jun-18</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2,050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2,582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5,339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15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1,500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(4,356)</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Jul-18</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8,763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2,903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10,722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1,000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(3,862)</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Aug-18</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4,524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4,447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5,867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(5,790)</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Sep-18</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2,841 </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2,510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3,220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(2,889)</a:t>
                      </a: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3683">
                <a:tc>
                  <a:txBody>
                    <a:bodyPr/>
                    <a:lstStyle/>
                    <a:p>
                      <a:pPr algn="r" fontAlgn="b"/>
                      <a:r>
                        <a:rPr lang="en-US" sz="700" b="0" i="0" u="none" strike="noStrike">
                          <a:solidFill>
                            <a:srgbClr val="000000"/>
                          </a:solidFill>
                          <a:effectLst/>
                          <a:latin typeface="Georgia" panose="02040502050405020303" pitchFamily="18" charset="0"/>
                        </a:rPr>
                        <a:t>Oct-17</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3,864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2,428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4,987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r" fontAlgn="b"/>
                      <a:r>
                        <a:rPr lang="en-US" sz="700" b="0" i="0" u="none" strike="noStrike">
                          <a:solidFill>
                            <a:srgbClr val="000000"/>
                          </a:solidFill>
                          <a:effectLst/>
                          <a:latin typeface="Georgia" panose="02040502050405020303" pitchFamily="18" charset="0"/>
                        </a:rPr>
                        <a:t>           2,748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(803)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r h="119096">
                <a:tc>
                  <a:txBody>
                    <a:bodyPr/>
                    <a:lstStyle/>
                    <a:p>
                      <a:pPr algn="l" fontAlgn="b"/>
                      <a:r>
                        <a:rPr lang="en-US" sz="700" b="0" i="0" u="none" strike="noStrike">
                          <a:solidFill>
                            <a:srgbClr val="000000"/>
                          </a:solidFill>
                          <a:effectLst/>
                          <a:latin typeface="Georgia" panose="02040502050405020303" pitchFamily="18" charset="0"/>
                        </a:rPr>
                        <a:t>Totals</a:t>
                      </a: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$ 30,399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Georgia" panose="02040502050405020303" pitchFamily="18" charset="0"/>
                        </a:rPr>
                        <a:t> $  17,191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effectLst/>
                          <a:latin typeface="Georgia" panose="02040502050405020303" pitchFamily="18" charset="0"/>
                        </a:rPr>
                        <a:t> $  36,426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(70)</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5,248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  (18,040)</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c>
                  <a:txBody>
                    <a:bodyPr/>
                    <a:lstStyle/>
                    <a:p>
                      <a:pPr algn="l" fontAlgn="b"/>
                      <a:r>
                        <a:rPr lang="en-US" sz="700" b="0" i="0" u="none" strike="noStrike" dirty="0">
                          <a:solidFill>
                            <a:srgbClr val="000000"/>
                          </a:solidFill>
                          <a:effectLst/>
                          <a:latin typeface="Georgia" panose="02040502050405020303" pitchFamily="18" charset="0"/>
                        </a:rPr>
                        <a:t> </a:t>
                      </a:r>
                    </a:p>
                  </a:txBody>
                  <a:tcPr marL="0" marR="0" marT="0"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368287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Cash Flow Requirements </a:t>
            </a:r>
            <a:br>
              <a:rPr lang="en-US" b="1" dirty="0"/>
            </a:br>
            <a:r>
              <a:rPr lang="en-US" b="1" dirty="0"/>
              <a:t>2018 Actual vs. Forecast</a:t>
            </a:r>
            <a:endParaRPr lang="en-US" dirty="0"/>
          </a:p>
        </p:txBody>
      </p:sp>
      <p:sp>
        <p:nvSpPr>
          <p:cNvPr id="3" name="Date Placeholder 2"/>
          <p:cNvSpPr>
            <a:spLocks noGrp="1"/>
          </p:cNvSpPr>
          <p:nvPr>
            <p:ph type="dt" sz="half" idx="10"/>
          </p:nvPr>
        </p:nvSpPr>
        <p:spPr/>
        <p:txBody>
          <a:bodyPr/>
          <a:lstStyle/>
          <a:p>
            <a:fld id="{AF3DA7B1-D054-4F97-823F-B0910FAFA5D4}" type="datetime1">
              <a:rPr lang="en-US" smtClean="0"/>
              <a:t>1/2/2019</a:t>
            </a:fld>
            <a:endParaRPr lang="en-US" dirty="0"/>
          </a:p>
        </p:txBody>
      </p:sp>
      <p:sp>
        <p:nvSpPr>
          <p:cNvPr id="4" name="Footer Placeholder 3"/>
          <p:cNvSpPr>
            <a:spLocks noGrp="1"/>
          </p:cNvSpPr>
          <p:nvPr>
            <p:ph type="ftr" sz="quarter" idx="11"/>
          </p:nvPr>
        </p:nvSpPr>
        <p:spPr/>
        <p:txBody>
          <a:bodyPr/>
          <a:lstStyle/>
          <a:p>
            <a:r>
              <a:rPr lang="en-US" smtClean="0"/>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76777855"/>
              </p:ext>
            </p:extLst>
          </p:nvPr>
        </p:nvGraphicFramePr>
        <p:xfrm>
          <a:off x="838200" y="1905000"/>
          <a:ext cx="7924799" cy="3307080"/>
        </p:xfrm>
        <a:graphic>
          <a:graphicData uri="http://schemas.openxmlformats.org/drawingml/2006/table">
            <a:tbl>
              <a:tblPr/>
              <a:tblGrid>
                <a:gridCol w="1121434"/>
                <a:gridCol w="1196195"/>
                <a:gridCol w="1166292"/>
                <a:gridCol w="149525"/>
                <a:gridCol w="1151339"/>
                <a:gridCol w="164477"/>
                <a:gridCol w="1181244"/>
                <a:gridCol w="343906"/>
                <a:gridCol w="1450387"/>
              </a:tblGrid>
              <a:tr h="215748">
                <a:tc gridSpan="9">
                  <a:txBody>
                    <a:bodyPr/>
                    <a:lstStyle/>
                    <a:p>
                      <a:pPr algn="l" fontAlgn="b"/>
                      <a:r>
                        <a:rPr lang="en-US" sz="1600" b="1" i="0" u="none" strike="noStrike">
                          <a:solidFill>
                            <a:srgbClr val="000000"/>
                          </a:solidFill>
                          <a:effectLst/>
                          <a:latin typeface="Georgia" panose="02040502050405020303" pitchFamily="18" charset="0"/>
                        </a:rPr>
                        <a:t>Variance Analysis Favorable(Unfavorable)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327">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48327">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48327">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tr>
              <a:tr h="161811">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61811">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gridSpan="4">
                  <a:txBody>
                    <a:bodyPr/>
                    <a:lstStyle/>
                    <a:p>
                      <a:pPr algn="ctr" fontAlgn="b"/>
                      <a:r>
                        <a:rPr lang="en-US" sz="1200" b="1" i="0" u="none" strike="noStrike">
                          <a:solidFill>
                            <a:srgbClr val="000000"/>
                          </a:solidFill>
                          <a:effectLst/>
                          <a:latin typeface="Georgia" panose="02040502050405020303" pitchFamily="18" charset="0"/>
                        </a:rPr>
                        <a:t>2017 Cash Flow Working Paper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61811">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1200" b="1" i="0" u="none" strike="noStrike">
                          <a:solidFill>
                            <a:srgbClr val="000000"/>
                          </a:solidFill>
                          <a:effectLst/>
                          <a:latin typeface="Georgia" panose="02040502050405020303" pitchFamily="18" charset="0"/>
                        </a:rPr>
                        <a:t>Warrants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effectLst/>
                          <a:latin typeface="Georgia" panose="02040502050405020303" pitchFamily="18" charset="0"/>
                        </a:rPr>
                        <a:t>Inflow</a:t>
                      </a:r>
                    </a:p>
                  </a:txBody>
                  <a:tcPr marL="0" marR="0" marT="0" marB="0" anchor="b">
                    <a:lnL>
                      <a:noFill/>
                    </a:lnL>
                    <a:lnR>
                      <a:noFill/>
                    </a:lnR>
                    <a:lnT>
                      <a:noFill/>
                    </a:lnT>
                    <a:lnB>
                      <a:noFill/>
                    </a:lnB>
                  </a:tcPr>
                </a:tc>
              </a:tr>
              <a:tr h="161811">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effectLst/>
                          <a:latin typeface="Georgia" panose="02040502050405020303" pitchFamily="18" charset="0"/>
                        </a:rPr>
                        <a:t>Deposits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Georgia" panose="02040502050405020303" pitchFamily="18" charset="0"/>
                        </a:rPr>
                        <a:t>Payroll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a:solidFill>
                            <a:srgbClr val="000000"/>
                          </a:solidFill>
                          <a:effectLst/>
                          <a:latin typeface="Georgia" panose="02040502050405020303" pitchFamily="18" charset="0"/>
                        </a:rPr>
                        <a:t>General</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effectLst/>
                          <a:latin typeface="Georgia" panose="02040502050405020303" pitchFamily="18" charset="0"/>
                        </a:rPr>
                        <a:t>Other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200" b="1"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ctr" fontAlgn="b"/>
                      <a:r>
                        <a:rPr lang="en-US" sz="1200" b="1" i="0" u="none" strike="noStrike">
                          <a:solidFill>
                            <a:srgbClr val="000000"/>
                          </a:solidFill>
                          <a:effectLst/>
                          <a:latin typeface="Georgia" panose="02040502050405020303" pitchFamily="18" charset="0"/>
                        </a:rPr>
                        <a:t>(Outflow)</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61811">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61811">
                <a:tc>
                  <a:txBody>
                    <a:bodyPr/>
                    <a:lstStyle/>
                    <a:p>
                      <a:pPr algn="r" fontAlgn="b"/>
                      <a:r>
                        <a:rPr lang="en-US" sz="1200" b="0" i="0" u="none" strike="noStrike">
                          <a:solidFill>
                            <a:srgbClr val="000000"/>
                          </a:solidFill>
                          <a:effectLst/>
                          <a:latin typeface="Georgia" panose="02040502050405020303" pitchFamily="18" charset="0"/>
                        </a:rPr>
                        <a:t>May-18</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(232)</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(233)</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(1,559)</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(85)</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(2,109)</a:t>
                      </a:r>
                    </a:p>
                  </a:txBody>
                  <a:tcPr marL="0" marR="0" marT="0" marB="0" anchor="b">
                    <a:lnL>
                      <a:noFill/>
                    </a:lnL>
                    <a:lnR>
                      <a:noFill/>
                    </a:lnR>
                    <a:lnT>
                      <a:noFill/>
                    </a:lnT>
                    <a:lnB>
                      <a:noFill/>
                    </a:lnB>
                  </a:tcPr>
                </a:tc>
              </a:tr>
              <a:tr h="161811">
                <a:tc>
                  <a:txBody>
                    <a:bodyPr/>
                    <a:lstStyle/>
                    <a:p>
                      <a:pPr algn="r" fontAlgn="b"/>
                      <a:r>
                        <a:rPr lang="en-US" sz="1200" b="0" i="0" u="none" strike="noStrike">
                          <a:solidFill>
                            <a:srgbClr val="000000"/>
                          </a:solidFill>
                          <a:effectLst/>
                          <a:latin typeface="Georgia" panose="02040502050405020303" pitchFamily="18" charset="0"/>
                        </a:rPr>
                        <a:t>Jun-18</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(872)</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(239)</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(474)</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15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(1,570)</a:t>
                      </a:r>
                    </a:p>
                  </a:txBody>
                  <a:tcPr marL="0" marR="0" marT="0" marB="0" anchor="b">
                    <a:lnL>
                      <a:noFill/>
                    </a:lnL>
                    <a:lnR>
                      <a:noFill/>
                    </a:lnR>
                    <a:lnT>
                      <a:noFill/>
                    </a:lnT>
                    <a:lnB>
                      <a:noFill/>
                    </a:lnB>
                  </a:tcPr>
                </a:tc>
              </a:tr>
              <a:tr h="161811">
                <a:tc>
                  <a:txBody>
                    <a:bodyPr/>
                    <a:lstStyle/>
                    <a:p>
                      <a:pPr algn="r" fontAlgn="b"/>
                      <a:r>
                        <a:rPr lang="en-US" sz="1200" b="0" i="0" u="none" strike="noStrike">
                          <a:solidFill>
                            <a:srgbClr val="000000"/>
                          </a:solidFill>
                          <a:effectLst/>
                          <a:latin typeface="Georgia" panose="02040502050405020303" pitchFamily="18" charset="0"/>
                        </a:rPr>
                        <a:t>Jul-18</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2,323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(213)</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(3,573)</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(1,463)</a:t>
                      </a:r>
                    </a:p>
                  </a:txBody>
                  <a:tcPr marL="0" marR="0" marT="0" marB="0" anchor="b">
                    <a:lnL>
                      <a:noFill/>
                    </a:lnL>
                    <a:lnR>
                      <a:noFill/>
                    </a:lnR>
                    <a:lnT>
                      <a:noFill/>
                    </a:lnT>
                    <a:lnB>
                      <a:noFill/>
                    </a:lnB>
                  </a:tcPr>
                </a:tc>
              </a:tr>
              <a:tr h="161811">
                <a:tc>
                  <a:txBody>
                    <a:bodyPr/>
                    <a:lstStyle/>
                    <a:p>
                      <a:pPr algn="r" fontAlgn="b"/>
                      <a:r>
                        <a:rPr lang="en-US" sz="1200" b="0" i="0" u="none" strike="noStrike">
                          <a:solidFill>
                            <a:srgbClr val="000000"/>
                          </a:solidFill>
                          <a:effectLst/>
                          <a:latin typeface="Georgia" panose="02040502050405020303" pitchFamily="18" charset="0"/>
                        </a:rPr>
                        <a:t>Aug-18</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471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(292)</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398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577 </a:t>
                      </a:r>
                    </a:p>
                  </a:txBody>
                  <a:tcPr marL="0" marR="0" marT="0" marB="0" anchor="b">
                    <a:lnL>
                      <a:noFill/>
                    </a:lnL>
                    <a:lnR>
                      <a:noFill/>
                    </a:lnR>
                    <a:lnT>
                      <a:noFill/>
                    </a:lnT>
                    <a:lnB>
                      <a:noFill/>
                    </a:lnB>
                  </a:tcPr>
                </a:tc>
              </a:tr>
              <a:tr h="161811">
                <a:tc>
                  <a:txBody>
                    <a:bodyPr/>
                    <a:lstStyle/>
                    <a:p>
                      <a:pPr algn="r" fontAlgn="b"/>
                      <a:r>
                        <a:rPr lang="en-US" sz="1200" b="0" i="0" u="none" strike="noStrike">
                          <a:solidFill>
                            <a:srgbClr val="000000"/>
                          </a:solidFill>
                          <a:effectLst/>
                          <a:latin typeface="Georgia" panose="02040502050405020303" pitchFamily="18" charset="0"/>
                        </a:rPr>
                        <a:t>Sep-18</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(389)</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(89)</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363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(115)</a:t>
                      </a:r>
                    </a:p>
                  </a:txBody>
                  <a:tcPr marL="0" marR="0" marT="0" marB="0" anchor="b">
                    <a:lnL>
                      <a:noFill/>
                    </a:lnL>
                    <a:lnR>
                      <a:noFill/>
                    </a:lnR>
                    <a:lnT>
                      <a:noFill/>
                    </a:lnT>
                    <a:lnB>
                      <a:noFill/>
                    </a:lnB>
                  </a:tcPr>
                </a:tc>
              </a:tr>
              <a:tr h="161811">
                <a:tc>
                  <a:txBody>
                    <a:bodyPr/>
                    <a:lstStyle/>
                    <a:p>
                      <a:pPr algn="r" fontAlgn="b"/>
                      <a:r>
                        <a:rPr lang="en-US" sz="1200" b="0" i="0" u="none" strike="noStrike">
                          <a:solidFill>
                            <a:srgbClr val="000000"/>
                          </a:solidFill>
                          <a:effectLst/>
                          <a:latin typeface="Georgia" panose="02040502050405020303" pitchFamily="18" charset="0"/>
                        </a:rPr>
                        <a:t>Oct-17</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   </a:t>
                      </a:r>
                    </a:p>
                  </a:txBody>
                  <a:tcPr marL="0" marR="0" marT="0" marB="0" anchor="b">
                    <a:lnL>
                      <a:noFill/>
                    </a:lnL>
                    <a:lnR>
                      <a:noFill/>
                    </a:lnR>
                    <a:lnT>
                      <a:noFill/>
                    </a:lnT>
                    <a:lnB>
                      <a:noFill/>
                    </a:lnB>
                  </a:tcPr>
                </a:tc>
              </a:tr>
              <a:tr h="161811">
                <a:tc>
                  <a:txBody>
                    <a:bodyPr/>
                    <a:lstStyle/>
                    <a:p>
                      <a:pPr algn="l" fontAlgn="b"/>
                      <a:r>
                        <a:rPr lang="en-US" sz="1200" b="0" i="0" u="none" strike="noStrike">
                          <a:solidFill>
                            <a:srgbClr val="000000"/>
                          </a:solidFill>
                          <a:effectLst/>
                          <a:latin typeface="Georgia" panose="02040502050405020303" pitchFamily="18" charset="0"/>
                        </a:rPr>
                        <a:t>Totals</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1,301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(1,066)</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(4,845)</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(70)</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Georgia" panose="02040502050405020303" pitchFamily="18" charset="0"/>
                        </a:rPr>
                        <a:t> $      (4,680)</a:t>
                      </a:r>
                    </a:p>
                  </a:txBody>
                  <a:tcPr marL="0" marR="0" marT="0" marB="0" anchor="b">
                    <a:lnL>
                      <a:noFill/>
                    </a:lnL>
                    <a:lnR>
                      <a:noFill/>
                    </a:lnR>
                    <a:lnT>
                      <a:noFill/>
                    </a:lnT>
                    <a:lnB>
                      <a:noFill/>
                    </a:lnB>
                  </a:tcPr>
                </a:tc>
              </a:tr>
              <a:tr h="161811">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r>
              <a:tr h="16181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Georgia" panose="02040502050405020303" pitchFamily="18" charset="0"/>
                        </a:rPr>
                        <a:t>4.5%</a:t>
                      </a: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Georgia" panose="02040502050405020303" pitchFamily="18" charset="0"/>
                        </a:rPr>
                        <a:t>-6.6%</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r" fontAlgn="b"/>
                      <a:r>
                        <a:rPr lang="en-US" sz="1200" b="0" i="0" u="none" strike="noStrike">
                          <a:solidFill>
                            <a:srgbClr val="000000"/>
                          </a:solidFill>
                          <a:effectLst/>
                          <a:latin typeface="Georgia" panose="02040502050405020303" pitchFamily="18" charset="0"/>
                        </a:rPr>
                        <a:t>-15.3%</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Georgia" panose="02040502050405020303" pitchFamily="18" charset="0"/>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Georgia" panose="02040502050405020303" pitchFamily="18" charset="0"/>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221446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Security Sales to Fund Cash Flow</a:t>
            </a:r>
            <a:endParaRPr lang="en-US" b="1" dirty="0"/>
          </a:p>
        </p:txBody>
      </p:sp>
      <p:sp>
        <p:nvSpPr>
          <p:cNvPr id="3" name="Date Placeholder 2"/>
          <p:cNvSpPr>
            <a:spLocks noGrp="1"/>
          </p:cNvSpPr>
          <p:nvPr>
            <p:ph type="dt" sz="half" idx="10"/>
          </p:nvPr>
        </p:nvSpPr>
        <p:spPr/>
        <p:txBody>
          <a:bodyPr/>
          <a:lstStyle/>
          <a:p>
            <a:fld id="{AF3DA7B1-D054-4F97-823F-B0910FAFA5D4}" type="datetime1">
              <a:rPr lang="en-US" smtClean="0"/>
              <a:t>1/2/2019</a:t>
            </a:fld>
            <a:endParaRPr lang="en-US" dirty="0"/>
          </a:p>
        </p:txBody>
      </p:sp>
      <p:sp>
        <p:nvSpPr>
          <p:cNvPr id="4" name="Footer Placeholder 3"/>
          <p:cNvSpPr>
            <a:spLocks noGrp="1"/>
          </p:cNvSpPr>
          <p:nvPr>
            <p:ph type="ftr" sz="quarter" idx="11"/>
          </p:nvPr>
        </p:nvSpPr>
        <p:spPr/>
        <p:txBody>
          <a:bodyPr/>
          <a:lstStyle/>
          <a:p>
            <a:r>
              <a:rPr lang="en-US" smtClean="0"/>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7</a:t>
            </a:fld>
            <a:endParaRPr lang="en-US" dirty="0"/>
          </a:p>
        </p:txBody>
      </p:sp>
      <p:graphicFrame>
        <p:nvGraphicFramePr>
          <p:cNvPr id="6" name="Table 5"/>
          <p:cNvGraphicFramePr>
            <a:graphicFrameLocks noGrp="1"/>
          </p:cNvGraphicFramePr>
          <p:nvPr/>
        </p:nvGraphicFramePr>
        <p:xfrm>
          <a:off x="1072992" y="1825626"/>
          <a:ext cx="6998015" cy="4351335"/>
        </p:xfrm>
        <a:graphic>
          <a:graphicData uri="http://schemas.openxmlformats.org/drawingml/2006/table">
            <a:tbl>
              <a:tblPr/>
              <a:tblGrid>
                <a:gridCol w="1400111"/>
                <a:gridCol w="296993"/>
                <a:gridCol w="636414"/>
                <a:gridCol w="577015"/>
                <a:gridCol w="899465"/>
                <a:gridCol w="636414"/>
                <a:gridCol w="865524"/>
                <a:gridCol w="789154"/>
                <a:gridCol w="704299"/>
                <a:gridCol w="192626"/>
              </a:tblGrid>
              <a:tr h="252580">
                <a:tc gridSpan="10">
                  <a:txBody>
                    <a:bodyPr/>
                    <a:lstStyle/>
                    <a:p>
                      <a:pPr algn="ctr" fontAlgn="b"/>
                      <a:r>
                        <a:rPr lang="en-US" sz="1500" b="1" i="0" u="none" strike="noStrike">
                          <a:solidFill>
                            <a:srgbClr val="000000"/>
                          </a:solidFill>
                          <a:effectLst/>
                          <a:latin typeface="Calibri" panose="020F0502020204030204" pitchFamily="34" charset="0"/>
                        </a:rPr>
                        <a:t>Security Sale August 28, 2018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741">
                <a:tc>
                  <a:txBody>
                    <a:bodyPr/>
                    <a:lstStyle/>
                    <a:p>
                      <a:pPr algn="ctr" fontAlgn="b"/>
                      <a:r>
                        <a:rPr lang="en-US" sz="1000" b="1" i="0" u="none" strike="noStrike">
                          <a:solidFill>
                            <a:srgbClr val="000000"/>
                          </a:solidFill>
                          <a:effectLst/>
                          <a:latin typeface="Calibri" panose="020F0502020204030204" pitchFamily="34" charset="0"/>
                        </a:rPr>
                        <a:t>Name</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Cpn</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Maturity</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Settle</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Principal</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Accrued I</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Net Money</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Cost</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solidFill>
                            <a:srgbClr val="000000"/>
                          </a:solidFill>
                          <a:effectLst/>
                          <a:latin typeface="Calibri" panose="020F0502020204030204" pitchFamily="34" charset="0"/>
                        </a:rPr>
                        <a:t> Difference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306579">
                <a:tc>
                  <a:txBody>
                    <a:bodyPr/>
                    <a:lstStyle/>
                    <a:p>
                      <a:pPr algn="ctr" fontAlgn="b"/>
                      <a:r>
                        <a:rPr lang="en-US" sz="1000" b="0" i="0" u="none" strike="noStrike">
                          <a:solidFill>
                            <a:srgbClr val="000000"/>
                          </a:solidFill>
                          <a:effectLst/>
                          <a:latin typeface="Calibri" panose="020F0502020204030204" pitchFamily="34" charset="0"/>
                        </a:rPr>
                        <a:t>Barclay's Bank/Delaware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1.85</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12/17/2018</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8/29/2018</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249,415.00 </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937.67 </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250,352.67 </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250,000 </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353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306579">
                <a:tc>
                  <a:txBody>
                    <a:bodyPr/>
                    <a:lstStyle/>
                    <a:p>
                      <a:pPr algn="ctr" fontAlgn="b"/>
                      <a:r>
                        <a:rPr lang="en-US" sz="1000" b="0" i="0" u="none" strike="noStrike">
                          <a:solidFill>
                            <a:srgbClr val="000000"/>
                          </a:solidFill>
                          <a:effectLst/>
                          <a:latin typeface="Calibri" panose="020F0502020204030204" pitchFamily="34" charset="0"/>
                        </a:rPr>
                        <a:t>Mercantil Bank NA</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1.6</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12/28/2018</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8/29/2018</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249,207.50 </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690.41 </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249,897.91 </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250,000 </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(102)</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306579">
                <a:tc>
                  <a:txBody>
                    <a:bodyPr/>
                    <a:lstStyle/>
                    <a:p>
                      <a:pPr algn="ctr" fontAlgn="b"/>
                      <a:r>
                        <a:rPr lang="en-US" sz="1000" b="0" i="0" u="none" strike="noStrike">
                          <a:solidFill>
                            <a:srgbClr val="000000"/>
                          </a:solidFill>
                          <a:effectLst/>
                          <a:latin typeface="Calibri" panose="020F0502020204030204" pitchFamily="34" charset="0"/>
                        </a:rPr>
                        <a:t>Freddie Mac</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1.35</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12/17/2018</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8/30/2018</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996,430.00 </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2,700.00 </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999,130.00 </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1,000,000 </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(870)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306579">
                <a:tc>
                  <a:txBody>
                    <a:bodyPr/>
                    <a:lstStyle/>
                    <a:p>
                      <a:pPr algn="ctr" fontAlgn="b"/>
                      <a:r>
                        <a:rPr lang="en-US" sz="1000" b="0" i="0" u="none" strike="noStrike">
                          <a:solidFill>
                            <a:srgbClr val="000000"/>
                          </a:solidFill>
                          <a:effectLst/>
                          <a:latin typeface="Calibri" panose="020F0502020204030204" pitchFamily="34" charset="0"/>
                        </a:rPr>
                        <a:t>Federal Farm Credit Bank</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1/8/2019</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8/30/2018</a:t>
                      </a:r>
                    </a:p>
                  </a:txBody>
                  <a:tcPr marL="0" marR="0" marT="0"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995,150.00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1,700.00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996,850.00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1,000,000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(3,150)</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306579">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2,490,202.50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6,028.08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2,496,230.58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(3,769)</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306579">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Cost Gain/(Loss) </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(9,797.50)</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r>
              <a:tr h="252580">
                <a:tc gridSpan="10">
                  <a:txBody>
                    <a:bodyPr/>
                    <a:lstStyle/>
                    <a:p>
                      <a:pPr algn="ctr" fontAlgn="b"/>
                      <a:r>
                        <a:rPr lang="en-US" sz="1500" b="1" i="0" u="none" strike="noStrike">
                          <a:solidFill>
                            <a:srgbClr val="000000"/>
                          </a:solidFill>
                          <a:effectLst/>
                          <a:latin typeface="Calibri" panose="020F0502020204030204" pitchFamily="34" charset="0"/>
                        </a:rPr>
                        <a:t>Security Sale October 4, 2018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741">
                <a:tc>
                  <a:txBody>
                    <a:bodyPr/>
                    <a:lstStyle/>
                    <a:p>
                      <a:pPr algn="ctr" fontAlgn="b"/>
                      <a:r>
                        <a:rPr lang="en-US" sz="1000" b="0" i="0" u="none" strike="noStrike">
                          <a:solidFill>
                            <a:srgbClr val="000000"/>
                          </a:solidFill>
                          <a:effectLst/>
                          <a:latin typeface="Calibri" panose="020F0502020204030204" pitchFamily="34" charset="0"/>
                        </a:rPr>
                        <a:t>Fannie Mae</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1.13</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12/14/2018</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10/5/2018</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       1,994,000.00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     6,937.50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      2,000,937.50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         1,997,020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        3,917.50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306579">
                <a:tc>
                  <a:txBody>
                    <a:bodyPr/>
                    <a:lstStyle/>
                    <a:p>
                      <a:pPr algn="ctr" fontAlgn="b"/>
                      <a:r>
                        <a:rPr lang="en-US" sz="1000" b="0" i="0" u="none" strike="noStrike">
                          <a:solidFill>
                            <a:srgbClr val="000000"/>
                          </a:solidFill>
                          <a:effectLst/>
                          <a:latin typeface="Calibri" panose="020F0502020204030204" pitchFamily="34" charset="0"/>
                        </a:rPr>
                        <a:t>Freddie Mac</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10/29/2018</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10/5/2018</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998,200.00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4,766.67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1,002,966.67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1,000,000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2,966.67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271741">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2,992,200.00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11,704.17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3,003,904.17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2,997,020.00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6,884.17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306579">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Cost Gain/(Loss) </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(4,820.00)</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271741">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b"/>
                      <a:r>
                        <a:rPr lang="en-US" sz="1500" b="1" i="0" u="none" strike="noStrike">
                          <a:solidFill>
                            <a:srgbClr val="000000"/>
                          </a:solidFill>
                          <a:effectLst/>
                          <a:latin typeface="Calibri" panose="020F0502020204030204" pitchFamily="34" charset="0"/>
                        </a:rPr>
                        <a:t>Totals</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5,482,402.50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17,732.25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a:solidFill>
                            <a:srgbClr val="000000"/>
                          </a:solidFill>
                          <a:effectLst/>
                          <a:latin typeface="Calibri" panose="020F0502020204030204" pitchFamily="34" charset="0"/>
                        </a:rPr>
                        <a:t>  5,500,134.75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5,497,020.00 </a:t>
                      </a:r>
                    </a:p>
                  </a:txBody>
                  <a:tcPr marL="0" marR="0" marT="0" marB="0" anchor="b">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3,114.75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c>
                  <a:txBody>
                    <a:bodyPr/>
                    <a:lstStyle/>
                    <a:p>
                      <a:endParaRPr lang="en-US" sz="1200"/>
                    </a:p>
                  </a:txBody>
                  <a:tcPr marL="83613" marR="83613" marT="41806" marB="41806">
                    <a:lnL w="12700" cap="flat" cmpd="sng" algn="ctr">
                      <a:solidFill>
                        <a:srgbClr val="000000"/>
                      </a:solidFill>
                      <a:prstDash val="solid"/>
                      <a:round/>
                      <a:headEnd type="none" w="med" len="med"/>
                      <a:tailEnd type="none" w="med" len="med"/>
                    </a:lnL>
                  </a:tcPr>
                </a:tc>
              </a:tr>
              <a:tr h="306579">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Cost Gain/(Loss) </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(14,617.50)</a:t>
                      </a:r>
                    </a:p>
                  </a:txBody>
                  <a:tcPr marL="0" marR="0" marT="0"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endParaRPr lang="en-US" sz="1200" dirty="0"/>
                    </a:p>
                  </a:txBody>
                  <a:tcPr marL="83613" marR="83613" marT="41806" marB="41806">
                    <a:lnL w="12700" cap="flat" cmpd="sng" algn="ctr">
                      <a:solidFill>
                        <a:srgbClr val="000000"/>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08551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Security Sales Based on 1 and 2 Year Payback</a:t>
            </a:r>
            <a:endParaRPr lang="en-US" b="1" dirty="0"/>
          </a:p>
        </p:txBody>
      </p:sp>
      <p:sp>
        <p:nvSpPr>
          <p:cNvPr id="3" name="Date Placeholder 2"/>
          <p:cNvSpPr>
            <a:spLocks noGrp="1"/>
          </p:cNvSpPr>
          <p:nvPr>
            <p:ph type="dt" sz="half" idx="10"/>
          </p:nvPr>
        </p:nvSpPr>
        <p:spPr/>
        <p:txBody>
          <a:bodyPr/>
          <a:lstStyle/>
          <a:p>
            <a:fld id="{AF3DA7B1-D054-4F97-823F-B0910FAFA5D4}" type="datetime1">
              <a:rPr lang="en-US" smtClean="0"/>
              <a:t>1/2/2019</a:t>
            </a:fld>
            <a:endParaRPr lang="en-US" dirty="0"/>
          </a:p>
        </p:txBody>
      </p:sp>
      <p:sp>
        <p:nvSpPr>
          <p:cNvPr id="4" name="Footer Placeholder 3"/>
          <p:cNvSpPr>
            <a:spLocks noGrp="1"/>
          </p:cNvSpPr>
          <p:nvPr>
            <p:ph type="ftr" sz="quarter" idx="11"/>
          </p:nvPr>
        </p:nvSpPr>
        <p:spPr/>
        <p:txBody>
          <a:bodyPr/>
          <a:lstStyle/>
          <a:p>
            <a:r>
              <a:rPr lang="en-US" smtClean="0"/>
              <a:t>City of Laguna Beach - Investment Status Report </a:t>
            </a:r>
            <a:endParaRPr lang="en-US" dirty="0"/>
          </a:p>
        </p:txBody>
      </p:sp>
      <p:sp>
        <p:nvSpPr>
          <p:cNvPr id="5" name="Slide Number Placeholder 4"/>
          <p:cNvSpPr>
            <a:spLocks noGrp="1"/>
          </p:cNvSpPr>
          <p:nvPr>
            <p:ph type="sldNum" sz="quarter" idx="12"/>
          </p:nvPr>
        </p:nvSpPr>
        <p:spPr/>
        <p:txBody>
          <a:bodyPr/>
          <a:lstStyle/>
          <a:p>
            <a:fld id="{0241204F-F358-4924-AA12-F711B0C312C8}"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82559767"/>
              </p:ext>
            </p:extLst>
          </p:nvPr>
        </p:nvGraphicFramePr>
        <p:xfrm>
          <a:off x="8681" y="1905000"/>
          <a:ext cx="9144001" cy="719611"/>
        </p:xfrm>
        <a:graphic>
          <a:graphicData uri="http://schemas.openxmlformats.org/drawingml/2006/table">
            <a:tbl>
              <a:tblPr/>
              <a:tblGrid>
                <a:gridCol w="450397"/>
                <a:gridCol w="555959"/>
                <a:gridCol w="809308"/>
                <a:gridCol w="581763"/>
                <a:gridCol w="394097"/>
                <a:gridCol w="525464"/>
                <a:gridCol w="506696"/>
                <a:gridCol w="600531"/>
                <a:gridCol w="544230"/>
                <a:gridCol w="572380"/>
                <a:gridCol w="450397"/>
                <a:gridCol w="450397"/>
                <a:gridCol w="450397"/>
                <a:gridCol w="450397"/>
                <a:gridCol w="450397"/>
                <a:gridCol w="450397"/>
                <a:gridCol w="450397"/>
                <a:gridCol w="450397"/>
              </a:tblGrid>
              <a:tr h="127531">
                <a:tc>
                  <a:txBody>
                    <a:bodyPr/>
                    <a:lstStyle/>
                    <a:p>
                      <a:pPr algn="ctr" fontAlgn="b"/>
                      <a:r>
                        <a:rPr lang="en-US" sz="1000" b="1" i="0" u="none" strike="noStrike" dirty="0" smtClean="0">
                          <a:solidFill>
                            <a:srgbClr val="000000"/>
                          </a:solidFill>
                          <a:effectLst/>
                          <a:latin typeface="Calibri" panose="020F0502020204030204" pitchFamily="34" charset="0"/>
                        </a:rPr>
                        <a:t>Sample</a:t>
                      </a:r>
                      <a:r>
                        <a:rPr lang="en-US" sz="1000" b="1" i="0" u="none" strike="noStrike" baseline="0" dirty="0" smtClean="0">
                          <a:solidFill>
                            <a:srgbClr val="000000"/>
                          </a:solidFill>
                          <a:effectLst/>
                          <a:latin typeface="Calibri" panose="020F0502020204030204" pitchFamily="34" charset="0"/>
                        </a:rPr>
                        <a:t>:</a:t>
                      </a:r>
                      <a:endParaRPr lang="en-US" sz="1000" b="1" i="0" u="none" strike="noStrike" dirty="0">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Next</a:t>
                      </a: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Earnback </a:t>
                      </a: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Book</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Market</a:t>
                      </a: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r>
              <a:tr h="219840">
                <a:tc>
                  <a:txBody>
                    <a:bodyPr/>
                    <a:lstStyle/>
                    <a:p>
                      <a:pPr algn="ctr" fontAlgn="b"/>
                      <a:r>
                        <a:rPr lang="en-US" sz="700" b="1" i="0" u="none" strike="noStrike">
                          <a:solidFill>
                            <a:srgbClr val="000000"/>
                          </a:solidFill>
                          <a:effectLst/>
                          <a:latin typeface="Calibri" panose="020F0502020204030204" pitchFamily="34" charset="0"/>
                        </a:rPr>
                        <a:t>ID</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CUSIP</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Description</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Structure</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Call Date</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Par</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Book Price</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Market Price</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Gain/Loss $</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Gain/Loss %</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Pd (mos)</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&lt;6/30/19</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&lt;6/30/20</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YTP</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YTP</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WAL</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Eff Dur</a:t>
                      </a:r>
                    </a:p>
                  </a:txBody>
                  <a:tcPr marL="6073" marR="6073" marT="6073" marB="0" anchor="b">
                    <a:lnL>
                      <a:noFill/>
                    </a:lnL>
                    <a:lnR>
                      <a:noFill/>
                    </a:lnR>
                    <a:lnT>
                      <a:noFill/>
                    </a:lnT>
                    <a:lnB>
                      <a:noFill/>
                    </a:lnB>
                  </a:tcPr>
                </a:tc>
                <a:tc>
                  <a:txBody>
                    <a:bodyPr/>
                    <a:lstStyle/>
                    <a:p>
                      <a:pPr algn="ctr" fontAlgn="b"/>
                      <a:r>
                        <a:rPr lang="en-US" sz="700" b="1" i="0" u="none" strike="noStrike">
                          <a:solidFill>
                            <a:srgbClr val="000000"/>
                          </a:solidFill>
                          <a:effectLst/>
                          <a:latin typeface="Calibri" panose="020F0502020204030204" pitchFamily="34" charset="0"/>
                        </a:rPr>
                        <a:t>Eff Cnvx</a:t>
                      </a:r>
                    </a:p>
                  </a:txBody>
                  <a:tcPr marL="6073" marR="6073" marT="6073" marB="0" anchor="b">
                    <a:lnL>
                      <a:noFill/>
                    </a:lnL>
                    <a:lnR>
                      <a:noFill/>
                    </a:lnR>
                    <a:lnT>
                      <a:noFill/>
                    </a:lnT>
                    <a:lnB>
                      <a:noFill/>
                    </a:lnB>
                  </a:tcPr>
                </a:tc>
              </a:tr>
              <a:tr h="121458">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073" marR="6073" marT="6073" marB="0" anchor="b">
                    <a:lnL>
                      <a:noFill/>
                    </a:lnL>
                    <a:lnR>
                      <a:noFill/>
                    </a:lnR>
                    <a:lnT>
                      <a:noFill/>
                    </a:lnT>
                    <a:lnB>
                      <a:noFill/>
                    </a:lnB>
                  </a:tcPr>
                </a:tc>
              </a:tr>
              <a:tr h="219840">
                <a:tc>
                  <a:txBody>
                    <a:bodyPr/>
                    <a:lstStyle/>
                    <a:p>
                      <a:pPr algn="r" fontAlgn="b"/>
                      <a:r>
                        <a:rPr lang="en-US" sz="700" b="0" i="0" u="none" strike="noStrike">
                          <a:solidFill>
                            <a:srgbClr val="000000"/>
                          </a:solidFill>
                          <a:effectLst/>
                          <a:latin typeface="Calibri" panose="020F0502020204030204" pitchFamily="34" charset="0"/>
                        </a:rPr>
                        <a:t>40</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06051GFN4</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BAC 2.25 4/21/20</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1.5 YR Corp</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1,000,000 </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98.86 </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98.72 </a:t>
                      </a:r>
                    </a:p>
                  </a:txBody>
                  <a:tcPr marL="6073" marR="6073" marT="607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(1,390)</a:t>
                      </a:r>
                    </a:p>
                  </a:txBody>
                  <a:tcPr marL="6073" marR="6073" marT="607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-0.1%</a:t>
                      </a:r>
                    </a:p>
                  </a:txBody>
                  <a:tcPr marL="6073" marR="6073" marT="607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3.8</a:t>
                      </a:r>
                    </a:p>
                  </a:txBody>
                  <a:tcPr marL="6073" marR="6073" marT="6073" marB="0" anchor="b">
                    <a:lnL>
                      <a:noFill/>
                    </a:lnL>
                    <a:lnR>
                      <a:noFill/>
                    </a:lnR>
                    <a:lnT>
                      <a:noFill/>
                    </a:lnT>
                    <a:lnB>
                      <a:noFill/>
                    </a:lnB>
                  </a:tcPr>
                </a:tc>
                <a:tc>
                  <a:txBody>
                    <a:bodyPr/>
                    <a:lstStyle/>
                    <a:p>
                      <a:pPr algn="ctr" fontAlgn="b"/>
                      <a:r>
                        <a:rPr lang="en-US" sz="700" b="0" i="0" u="none" strike="noStrike">
                          <a:solidFill>
                            <a:srgbClr val="000000"/>
                          </a:solidFill>
                          <a:effectLst/>
                          <a:latin typeface="Calibri" panose="020F0502020204030204" pitchFamily="34" charset="0"/>
                        </a:rPr>
                        <a:t>Y</a:t>
                      </a:r>
                    </a:p>
                  </a:txBody>
                  <a:tcPr marL="6073" marR="6073" marT="6073" marB="0" anchor="b">
                    <a:lnL>
                      <a:noFill/>
                    </a:lnL>
                    <a:lnR>
                      <a:noFill/>
                    </a:lnR>
                    <a:lnT>
                      <a:noFill/>
                    </a:lnT>
                    <a:lnB>
                      <a:noFill/>
                    </a:lnB>
                  </a:tcPr>
                </a:tc>
                <a:tc>
                  <a:txBody>
                    <a:bodyPr/>
                    <a:lstStyle/>
                    <a:p>
                      <a:pPr algn="ctr" fontAlgn="b"/>
                      <a:r>
                        <a:rPr lang="en-US" sz="700" b="0" i="0" u="none" strike="noStrike">
                          <a:solidFill>
                            <a:srgbClr val="000000"/>
                          </a:solidFill>
                          <a:effectLst/>
                          <a:latin typeface="Calibri" panose="020F0502020204030204" pitchFamily="34" charset="0"/>
                        </a:rPr>
                        <a:t>Y</a:t>
                      </a:r>
                    </a:p>
                  </a:txBody>
                  <a:tcPr marL="6073" marR="6073" marT="607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3.05</a:t>
                      </a:r>
                    </a:p>
                  </a:txBody>
                  <a:tcPr marL="6073" marR="6073" marT="607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3.14</a:t>
                      </a:r>
                    </a:p>
                  </a:txBody>
                  <a:tcPr marL="6073" marR="6073" marT="607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a:t>
                      </a:r>
                    </a:p>
                  </a:txBody>
                  <a:tcPr marL="6073" marR="6073" marT="607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a:t>
                      </a:r>
                    </a:p>
                  </a:txBody>
                  <a:tcPr marL="6073" marR="6073" marT="6073"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panose="020F0502020204030204" pitchFamily="34" charset="0"/>
                        </a:rPr>
                        <a:t>0.03</a:t>
                      </a:r>
                    </a:p>
                  </a:txBody>
                  <a:tcPr marL="6073" marR="6073" marT="6073" marB="0" anchor="b">
                    <a:lnL>
                      <a:noFill/>
                    </a:lnL>
                    <a:lnR>
                      <a:noFill/>
                    </a:lnR>
                    <a:lnT>
                      <a:noFill/>
                    </a:lnT>
                    <a:lnB>
                      <a:noFill/>
                    </a:lnB>
                  </a:tcPr>
                </a:tc>
              </a:tr>
            </a:tbl>
          </a:graphicData>
        </a:graphic>
      </p:graphicFrame>
      <p:sp>
        <p:nvSpPr>
          <p:cNvPr id="7" name="Rectangle 6"/>
          <p:cNvSpPr/>
          <p:nvPr/>
        </p:nvSpPr>
        <p:spPr>
          <a:xfrm>
            <a:off x="685800" y="3657600"/>
            <a:ext cx="7829550" cy="646331"/>
          </a:xfrm>
          <a:prstGeom prst="rect">
            <a:avLst/>
          </a:prstGeom>
        </p:spPr>
        <p:txBody>
          <a:bodyPr wrap="square">
            <a:spAutoFit/>
          </a:bodyPr>
          <a:lstStyle/>
          <a:p>
            <a:r>
              <a:rPr lang="en-US" b="1" dirty="0">
                <a:solidFill>
                  <a:srgbClr val="000000"/>
                </a:solidFill>
                <a:latin typeface="Calibri" panose="020F0502020204030204" pitchFamily="34" charset="0"/>
              </a:rPr>
              <a:t>Investment Policy would need to transfer "Swaps" from unauthorized to authorized investments.</a:t>
            </a:r>
            <a:r>
              <a:rPr lang="en-US" dirty="0"/>
              <a:t> </a:t>
            </a:r>
          </a:p>
        </p:txBody>
      </p:sp>
    </p:spTree>
    <p:extLst>
      <p:ext uri="{BB962C8B-B14F-4D97-AF65-F5344CB8AC3E}">
        <p14:creationId xmlns:p14="http://schemas.microsoft.com/office/powerpoint/2010/main" val="58827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Are the controls to accommodate portfolio growth adequate?</a:t>
            </a:r>
            <a:endParaRPr lang="en-US" b="1" dirty="0"/>
          </a:p>
        </p:txBody>
      </p:sp>
      <p:sp>
        <p:nvSpPr>
          <p:cNvPr id="3" name="Content Placeholder 2"/>
          <p:cNvSpPr>
            <a:spLocks noGrp="1"/>
          </p:cNvSpPr>
          <p:nvPr>
            <p:ph sz="half" idx="1"/>
          </p:nvPr>
        </p:nvSpPr>
        <p:spPr/>
        <p:txBody>
          <a:bodyPr>
            <a:normAutofit/>
          </a:bodyPr>
          <a:lstStyle/>
          <a:p>
            <a:r>
              <a:rPr lang="en-US" dirty="0" smtClean="0"/>
              <a:t>Policy paragraph 16.0 </a:t>
            </a:r>
            <a:r>
              <a:rPr lang="en-US" i="1" dirty="0" smtClean="0"/>
              <a:t>Internal Control</a:t>
            </a:r>
            <a:r>
              <a:rPr lang="en-US" dirty="0" smtClean="0"/>
              <a:t> requires the City Treasurer to establish a process of independent review every other year with procedures that test the compliance wit policies and procedures set forth in the Investment Policy.</a:t>
            </a:r>
          </a:p>
          <a:p>
            <a:r>
              <a:rPr lang="en-US" dirty="0" smtClean="0"/>
              <a:t>Is every other year enough?</a:t>
            </a:r>
          </a:p>
          <a:p>
            <a:r>
              <a:rPr lang="en-US" dirty="0" smtClean="0"/>
              <a:t>The monthly investment report must include fund balances.  Those balances and the related internal controls are set by the Finance Department.</a:t>
            </a:r>
          </a:p>
          <a:p>
            <a:pPr marL="0" indent="0">
              <a:buNone/>
            </a:pPr>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dirty="0" smtClean="0"/>
              <a:t>Selection of </a:t>
            </a:r>
            <a:r>
              <a:rPr lang="en-US" dirty="0" err="1" smtClean="0"/>
              <a:t>Vavrinek</a:t>
            </a:r>
            <a:r>
              <a:rPr lang="en-US" dirty="0" smtClean="0"/>
              <a:t>, Trine, Day &amp; Co., LLP to perform the investment review.</a:t>
            </a:r>
          </a:p>
          <a:p>
            <a:r>
              <a:rPr lang="en-US" dirty="0" smtClean="0"/>
              <a:t>This committee is currently an Ad Hoc committee modeled around the Orange County Treasury Oversight committee with elements of SB 866 Craven.</a:t>
            </a:r>
          </a:p>
          <a:p>
            <a:pPr marL="0" indent="0">
              <a:buNone/>
            </a:pPr>
            <a:endParaRPr lang="en-US" dirty="0"/>
          </a:p>
        </p:txBody>
      </p:sp>
      <p:sp>
        <p:nvSpPr>
          <p:cNvPr id="5" name="Date Placeholder 4"/>
          <p:cNvSpPr>
            <a:spLocks noGrp="1"/>
          </p:cNvSpPr>
          <p:nvPr>
            <p:ph type="dt" sz="half" idx="10"/>
          </p:nvPr>
        </p:nvSpPr>
        <p:spPr/>
        <p:txBody>
          <a:bodyPr/>
          <a:lstStyle/>
          <a:p>
            <a:fld id="{20EA2758-134D-47FE-B478-D2C79086EF07}" type="datetime1">
              <a:rPr lang="en-US" smtClean="0"/>
              <a:t>1/2/2019</a:t>
            </a:fld>
            <a:endParaRPr lang="en-US" dirty="0"/>
          </a:p>
        </p:txBody>
      </p:sp>
      <p:sp>
        <p:nvSpPr>
          <p:cNvPr id="6" name="Footer Placeholder 5"/>
          <p:cNvSpPr>
            <a:spLocks noGrp="1"/>
          </p:cNvSpPr>
          <p:nvPr>
            <p:ph type="ftr" sz="quarter" idx="11"/>
          </p:nvPr>
        </p:nvSpPr>
        <p:spPr/>
        <p:txBody>
          <a:bodyPr/>
          <a:lstStyle/>
          <a:p>
            <a:r>
              <a:rPr lang="en-US" smtClean="0"/>
              <a:t>City of Laguna Beach - Investment Status Report </a:t>
            </a:r>
            <a:endParaRPr lang="en-US" dirty="0"/>
          </a:p>
        </p:txBody>
      </p:sp>
      <p:sp>
        <p:nvSpPr>
          <p:cNvPr id="7" name="Slide Number Placeholder 6"/>
          <p:cNvSpPr>
            <a:spLocks noGrp="1"/>
          </p:cNvSpPr>
          <p:nvPr>
            <p:ph type="sldNum" sz="quarter" idx="12"/>
          </p:nvPr>
        </p:nvSpPr>
        <p:spPr/>
        <p:txBody>
          <a:bodyPr/>
          <a:lstStyle/>
          <a:p>
            <a:fld id="{0241204F-F358-4924-AA12-F711B0C312C8}" type="slidenum">
              <a:rPr lang="en-US" smtClean="0"/>
              <a:pPr/>
              <a:t>9</a:t>
            </a:fld>
            <a:endParaRPr lang="en-US" dirty="0"/>
          </a:p>
        </p:txBody>
      </p:sp>
    </p:spTree>
    <p:extLst>
      <p:ext uri="{BB962C8B-B14F-4D97-AF65-F5344CB8AC3E}">
        <p14:creationId xmlns:p14="http://schemas.microsoft.com/office/powerpoint/2010/main" val="3848180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5997</TotalTime>
  <Words>1372</Words>
  <Application>Microsoft Office PowerPoint</Application>
  <PresentationFormat>On-screen Show (4:3)</PresentationFormat>
  <Paragraphs>533</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Georgia</vt:lpstr>
      <vt:lpstr>Symbol</vt:lpstr>
      <vt:lpstr>Times New Roman</vt:lpstr>
      <vt:lpstr>Office Theme</vt:lpstr>
      <vt:lpstr>City of Laguna Beach Investment Status Report Q3 With Guest Financial Expert Bill Blackwill, Managing Director Stifel Investment Services</vt:lpstr>
      <vt:lpstr>PowerPoint Presentation</vt:lpstr>
      <vt:lpstr>Committee Consensus and Discussion</vt:lpstr>
      <vt:lpstr>When Should A Security Be Sold?</vt:lpstr>
      <vt:lpstr>Cash Flow Requirements  2018 Actual vs. Forecast</vt:lpstr>
      <vt:lpstr>Cash Flow Requirements  2018 Actual vs. Forecast</vt:lpstr>
      <vt:lpstr>Security Sales to Fund Cash Flow</vt:lpstr>
      <vt:lpstr>Security Sales Based on 1 and 2 Year Payback</vt:lpstr>
      <vt:lpstr>Are the controls to accommodate portfolio growth adequate?</vt:lpstr>
      <vt:lpstr>2019 Investment Policy Draft</vt:lpstr>
      <vt:lpstr>Additional Consensus Recommendations from November 6, 2018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Laguna Beach  INVESTMENT REPORT</dc:title>
  <dc:creator>Laura Parisi</dc:creator>
  <cp:lastModifiedBy>Parisi, Laura CT</cp:lastModifiedBy>
  <cp:revision>620</cp:revision>
  <cp:lastPrinted>2018-11-06T20:39:33Z</cp:lastPrinted>
  <dcterms:created xsi:type="dcterms:W3CDTF">2011-07-13T18:26:31Z</dcterms:created>
  <dcterms:modified xsi:type="dcterms:W3CDTF">2019-01-02T21:54:04Z</dcterms:modified>
</cp:coreProperties>
</file>