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19"/>
  </p:notesMasterIdLst>
  <p:sldIdLst>
    <p:sldId id="278" r:id="rId2"/>
    <p:sldId id="313" r:id="rId3"/>
    <p:sldId id="316" r:id="rId4"/>
    <p:sldId id="327" r:id="rId5"/>
    <p:sldId id="311" r:id="rId6"/>
    <p:sldId id="325" r:id="rId7"/>
    <p:sldId id="328" r:id="rId8"/>
    <p:sldId id="329" r:id="rId9"/>
    <p:sldId id="330" r:id="rId10"/>
    <p:sldId id="331" r:id="rId11"/>
    <p:sldId id="332" r:id="rId12"/>
    <p:sldId id="333" r:id="rId13"/>
    <p:sldId id="334" r:id="rId14"/>
    <p:sldId id="335" r:id="rId15"/>
    <p:sldId id="336" r:id="rId16"/>
    <p:sldId id="326" r:id="rId17"/>
    <p:sldId id="337" r:id="rId18"/>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Parisi" initials="LP" lastIdx="0" clrIdx="0"/>
  <p:cmAuthor id="1" name="Parisi, Laura CT" initials="PLC"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22" autoAdjust="0"/>
    <p:restoredTop sz="85899" autoAdjust="0"/>
  </p:normalViewPr>
  <p:slideViewPr>
    <p:cSldViewPr>
      <p:cViewPr varScale="1">
        <p:scale>
          <a:sx n="165" d="100"/>
          <a:sy n="165" d="100"/>
        </p:scale>
        <p:origin x="159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ser>
          <c:idx val="1"/>
          <c:order val="0"/>
          <c:explosion val="25"/>
          <c:dLbls>
            <c:dLbl>
              <c:idx val="0"/>
              <c:layout>
                <c:manualLayout>
                  <c:x val="-0.34063214975486555"/>
                  <c:y val="-8.6436337801807858E-2"/>
                </c:manualLayout>
              </c:layout>
              <c:tx>
                <c:rich>
                  <a:bodyPr/>
                  <a:lstStyle/>
                  <a:p>
                    <a:fld id="{97DAB3DB-106B-4F0F-B4CE-C22591CB5CED}" type="CATEGORYNAME">
                      <a:rPr lang="en-US" b="1"/>
                      <a:pPr/>
                      <a:t>[CATEGORY NAME]</a:t>
                    </a:fld>
                    <a:r>
                      <a:rPr lang="en-US" b="1" baseline="0" dirty="0"/>
                      <a:t>
</a:t>
                    </a:r>
                    <a:fld id="{90CC6EB9-84F9-44E7-9F32-7E599B998198}"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manualLayout>
                  <c:x val="-0.11029837072252767"/>
                  <c:y val="-4.1536990621458159E-2"/>
                </c:manualLayout>
              </c:layout>
              <c:tx>
                <c:rich>
                  <a:bodyPr/>
                  <a:lstStyle/>
                  <a:p>
                    <a:fld id="{03C9C06D-3009-46AD-B020-5E74189C9E54}" type="CATEGORYNAME">
                      <a:rPr lang="en-US" b="1"/>
                      <a:pPr/>
                      <a:t>[CATEGORY NAME]</a:t>
                    </a:fld>
                    <a:r>
                      <a:rPr lang="en-US" b="1" baseline="0" dirty="0"/>
                      <a:t>
</a:t>
                    </a:r>
                    <a:fld id="{6556A224-7C2D-4A99-803F-6A85C5CEEDA9}"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manualLayout>
                  <c:x val="-8.9935621254890366E-2"/>
                  <c:y val="-0.14982939367361753"/>
                </c:manualLayout>
              </c:layout>
              <c:tx>
                <c:rich>
                  <a:bodyPr/>
                  <a:lstStyle/>
                  <a:p>
                    <a:fld id="{75831AD1-269A-4B1A-9848-AD9910CAA882}" type="CATEGORYNAME">
                      <a:rPr lang="en-US" b="1"/>
                      <a:pPr/>
                      <a:t>[CATEGORY NAME]</a:t>
                    </a:fld>
                    <a:r>
                      <a:rPr lang="en-US" b="1" baseline="0" dirty="0"/>
                      <a:t>
</a:t>
                    </a:r>
                    <a:fld id="{1D40F3EC-74BB-451F-985F-78E77EF3A0C7}"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manualLayout>
                  <c:x val="6.2474619917793298E-3"/>
                  <c:y val="-0.18495652497106721"/>
                </c:manualLayout>
              </c:layout>
              <c:tx>
                <c:rich>
                  <a:bodyPr/>
                  <a:lstStyle/>
                  <a:p>
                    <a:fld id="{A6432DE1-3CC9-47DF-8859-B7EFC676F3F5}" type="CATEGORYNAME">
                      <a:rPr lang="en-US" b="1"/>
                      <a:pPr/>
                      <a:t>[CATEGORY NAME]</a:t>
                    </a:fld>
                    <a:r>
                      <a:rPr lang="en-US" b="1" baseline="0" dirty="0"/>
                      <a:t>
</a:t>
                    </a:r>
                    <a:fld id="{06C8A0A7-D2CB-4BB8-B026-ABC6ACEDA848}"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4"/>
              <c:layout>
                <c:manualLayout>
                  <c:x val="3.3649036794928935E-2"/>
                  <c:y val="-6.3451797251245209E-2"/>
                </c:manualLayout>
              </c:layout>
              <c:tx>
                <c:rich>
                  <a:bodyPr/>
                  <a:lstStyle/>
                  <a:p>
                    <a:fld id="{56713C97-08A3-410C-996E-132FAE581E7F}" type="CATEGORYNAME">
                      <a:rPr lang="en-US" b="1"/>
                      <a:pPr/>
                      <a:t>[CATEGORY NAME]</a:t>
                    </a:fld>
                    <a:r>
                      <a:rPr lang="en-US" b="1" baseline="0" dirty="0"/>
                      <a:t>
</a:t>
                    </a:r>
                    <a:fld id="{433AE9B7-8ECB-41E3-9B7A-BF6576380882}"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5"/>
              <c:layout>
                <c:manualLayout>
                  <c:x val="-3.499232407269846E-3"/>
                  <c:y val="-1.0570244223159142E-2"/>
                </c:manualLayout>
              </c:layout>
              <c:tx>
                <c:rich>
                  <a:bodyPr/>
                  <a:lstStyle/>
                  <a:p>
                    <a:fld id="{F13E6D4D-13A2-4D8A-ADF9-17500787C1BA}" type="CATEGORYNAME">
                      <a:rPr lang="en-US" b="1"/>
                      <a:pPr/>
                      <a:t>[CATEGORY NAME]</a:t>
                    </a:fld>
                    <a:r>
                      <a:rPr lang="en-US" b="1" baseline="0" dirty="0"/>
                      <a:t>
</a:t>
                    </a:r>
                    <a:fld id="{DD678720-BC2F-42F8-9E01-31DDAD33CFFF}"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layout>
                <c:manualLayout>
                  <c:x val="0"/>
                  <c:y val="-0.17367006312882646"/>
                </c:manualLayout>
              </c:layout>
              <c:tx>
                <c:rich>
                  <a:bodyPr/>
                  <a:lstStyle/>
                  <a:p>
                    <a:fld id="{13F15ABE-91CA-477E-86BC-E39ED9847D24}" type="CATEGORYNAME">
                      <a:rPr lang="en-US" b="1"/>
                      <a:pPr/>
                      <a:t>[CATEGORY NAME]</a:t>
                    </a:fld>
                    <a:r>
                      <a:rPr lang="en-US" b="1" baseline="0" dirty="0"/>
                      <a:t>
</a:t>
                    </a:r>
                    <a:fld id="{53FD593B-CC14-4B4B-AF78-427070659978}"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7"/>
              <c:layout>
                <c:manualLayout>
                  <c:x val="-2.4005455200454082E-3"/>
                  <c:y val="-6.1907165106456913E-2"/>
                </c:manualLayout>
              </c:layout>
              <c:tx>
                <c:rich>
                  <a:bodyPr/>
                  <a:lstStyle/>
                  <a:p>
                    <a:fld id="{84E4E04E-EE20-426E-8377-4651A9A6267C}" type="CATEGORYNAME">
                      <a:rPr lang="en-US" b="1"/>
                      <a:pPr/>
                      <a:t>[CATEGORY NAME]</a:t>
                    </a:fld>
                    <a:r>
                      <a:rPr lang="en-US" b="1" baseline="0" dirty="0"/>
                      <a:t>
</a:t>
                    </a:r>
                    <a:fld id="{6B3BFC4D-6934-408A-9849-0C5E24392876}"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8"/>
              <c:layout>
                <c:manualLayout>
                  <c:x val="-1.1530265124244521E-16"/>
                  <c:y val="0.12478805042274559"/>
                </c:manualLayout>
              </c:layout>
              <c:tx>
                <c:rich>
                  <a:bodyPr/>
                  <a:lstStyle/>
                  <a:p>
                    <a:fld id="{5C8D2F32-7B85-4491-AECF-A5A0895AE192}" type="CATEGORYNAME">
                      <a:rPr lang="en-US" b="1"/>
                      <a:pPr/>
                      <a:t>[CATEGORY NAME]</a:t>
                    </a:fld>
                    <a:r>
                      <a:rPr lang="en-US" b="1" baseline="0" dirty="0"/>
                      <a:t>
</a:t>
                    </a:r>
                    <a:fld id="{96477A36-3186-4DD6-B827-7F16C9E75305}"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9"/>
              <c:layout>
                <c:manualLayout>
                  <c:x val="-5.1271480215916404E-2"/>
                  <c:y val="9.9802458081083512E-2"/>
                </c:manualLayout>
              </c:layout>
              <c:tx>
                <c:rich>
                  <a:bodyPr/>
                  <a:lstStyle/>
                  <a:p>
                    <a:r>
                      <a:rPr lang="en-US" b="1" dirty="0" smtClean="0"/>
                      <a:t>CDs</a:t>
                    </a:r>
                    <a:r>
                      <a:rPr lang="en-US" b="1" baseline="0" dirty="0"/>
                      <a:t>
</a:t>
                    </a:r>
                    <a:fld id="{61F5BCB5-BCA6-48B3-8D7C-B77AACD2BE95}"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0"/>
              <c:layout>
                <c:manualLayout>
                  <c:x val="-3.4871374407715171E-2"/>
                  <c:y val="0"/>
                </c:manualLayout>
              </c:layout>
              <c:tx>
                <c:rich>
                  <a:bodyPr/>
                  <a:lstStyle/>
                  <a:p>
                    <a:fld id="{ABEBD5BF-9B53-4CF9-BCB3-B96D6BEED4B3}" type="CATEGORYNAME">
                      <a:rPr lang="en-US" b="1"/>
                      <a:pPr/>
                      <a:t>[CATEGORY NAME]</a:t>
                    </a:fld>
                    <a:r>
                      <a:rPr lang="en-US" b="1" baseline="0" dirty="0"/>
                      <a:t>
</a:t>
                    </a:r>
                    <a:fld id="{828D7467-FCD8-419C-9D89-D2195A445607}"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1"/>
              <c:layout>
                <c:manualLayout>
                  <c:x val="0"/>
                  <c:y val="0.1223813627060167"/>
                </c:manualLayout>
              </c:layout>
              <c:tx>
                <c:rich>
                  <a:bodyPr/>
                  <a:lstStyle/>
                  <a:p>
                    <a:fld id="{5D9684BB-B610-4558-942D-3B4445800E4B}" type="CATEGORYNAME">
                      <a:rPr lang="en-US" b="1"/>
                      <a:pPr/>
                      <a:t>[CATEGORY NAME]</a:t>
                    </a:fld>
                    <a:r>
                      <a:rPr lang="en-US" b="1" baseline="0" dirty="0"/>
                      <a:t>
</a:t>
                    </a:r>
                    <a:fld id="{F32EC327-6464-4C12-B65C-C140BC8C39C3}"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2"/>
              <c:layout>
                <c:manualLayout>
                  <c:x val="-9.1194968553459113E-2"/>
                  <c:y val="-1.3563918524211464E-2"/>
                </c:manualLayout>
              </c:layout>
              <c:tx>
                <c:rich>
                  <a:bodyPr/>
                  <a:lstStyle/>
                  <a:p>
                    <a:fld id="{27E2BF74-D324-4CD2-A810-4E6DF32CEA2D}" type="CATEGORYNAME">
                      <a:rPr lang="en-US" b="1"/>
                      <a:pPr/>
                      <a:t>[CATEGORY NAME]</a:t>
                    </a:fld>
                    <a:r>
                      <a:rPr lang="en-US" b="1" baseline="0" dirty="0"/>
                      <a:t>
</a:t>
                    </a:r>
                    <a:fld id="{19F11616-76F6-4FFC-BFEA-1E7683BD18CA}"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Data!$B$57:$B$69</c:f>
              <c:strCache>
                <c:ptCount val="13"/>
                <c:pt idx="0">
                  <c:v>Essential empl loans</c:v>
                </c:pt>
                <c:pt idx="1">
                  <c:v>AD, Internal Finance</c:v>
                </c:pt>
                <c:pt idx="2">
                  <c:v>AD, External Finance</c:v>
                </c:pt>
                <c:pt idx="3">
                  <c:v>Supranationals</c:v>
                </c:pt>
                <c:pt idx="4">
                  <c:v>Farmer Mac</c:v>
                </c:pt>
                <c:pt idx="5">
                  <c:v>LAIF</c:v>
                </c:pt>
                <c:pt idx="6">
                  <c:v>Municipal Bonds</c:v>
                </c:pt>
                <c:pt idx="7">
                  <c:v>Med Term Corp Notes</c:v>
                </c:pt>
                <c:pt idx="8">
                  <c:v>Fed Home Loan Bank</c:v>
                </c:pt>
                <c:pt idx="9">
                  <c:v>Certificates of Deposit</c:v>
                </c:pt>
                <c:pt idx="10">
                  <c:v>Fed National Mtg Assn</c:v>
                </c:pt>
                <c:pt idx="11">
                  <c:v>Fed Home Loan Mtg Corp</c:v>
                </c:pt>
                <c:pt idx="12">
                  <c:v>Fed Farm Credit Bank</c:v>
                </c:pt>
              </c:strCache>
            </c:strRef>
          </c:cat>
          <c:val>
            <c:numRef>
              <c:f>Data!$E$57:$E$69</c:f>
              <c:numCache>
                <c:formatCode>"$"#,##0.00_);\("$"#,##0.00\)</c:formatCode>
                <c:ptCount val="13"/>
                <c:pt idx="0">
                  <c:v>575781.39</c:v>
                </c:pt>
                <c:pt idx="1">
                  <c:v>580237</c:v>
                </c:pt>
                <c:pt idx="2">
                  <c:v>1130660.6299999999</c:v>
                </c:pt>
                <c:pt idx="3">
                  <c:v>1989960</c:v>
                </c:pt>
                <c:pt idx="4">
                  <c:v>2740122.5</c:v>
                </c:pt>
                <c:pt idx="5">
                  <c:v>6401580.2699999996</c:v>
                </c:pt>
                <c:pt idx="6">
                  <c:v>6530982.75</c:v>
                </c:pt>
                <c:pt idx="7">
                  <c:v>7992120</c:v>
                </c:pt>
                <c:pt idx="8">
                  <c:v>8418250</c:v>
                </c:pt>
                <c:pt idx="9">
                  <c:v>8948000</c:v>
                </c:pt>
                <c:pt idx="10">
                  <c:v>16070990</c:v>
                </c:pt>
                <c:pt idx="11">
                  <c:v>18622527.5</c:v>
                </c:pt>
                <c:pt idx="12">
                  <c:v>21514605</c:v>
                </c:pt>
              </c:numCache>
            </c:numRef>
          </c:val>
        </c:ser>
        <c:dLbls>
          <c:dLblPos val="outEnd"/>
          <c:showLegendKey val="0"/>
          <c:showVal val="0"/>
          <c:showCatName val="1"/>
          <c:showSerName val="0"/>
          <c:showPercent val="1"/>
          <c:showBubbleSize val="0"/>
          <c:showLeaderLines val="1"/>
        </c:dLbls>
      </c:pie3DChart>
    </c:plotArea>
    <c:plotVisOnly val="1"/>
    <c:dispBlanksAs val="gap"/>
    <c:showDLblsOverMax val="0"/>
  </c:chart>
  <c:txPr>
    <a:bodyPr/>
    <a:lstStyle/>
    <a:p>
      <a:pPr>
        <a:defRPr>
          <a:latin typeface="Georgia"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0" dirty="0"/>
              <a:t>High Quality</a:t>
            </a:r>
          </a:p>
          <a:p>
            <a:pPr>
              <a:defRPr/>
            </a:pPr>
            <a:r>
              <a:rPr lang="en-US" b="0" dirty="0"/>
              <a:t>Issuer and/or Rating</a:t>
            </a:r>
          </a:p>
          <a:p>
            <a:pPr>
              <a:defRPr/>
            </a:pPr>
            <a:r>
              <a:rPr lang="en-US" b="0" dirty="0"/>
              <a:t>At March 31, 2018</a:t>
            </a:r>
          </a:p>
          <a:p>
            <a:pPr>
              <a:defRPr/>
            </a:pPr>
            <a:r>
              <a:rPr lang="en-US" b="0" dirty="0"/>
              <a:t>(in millions)</a:t>
            </a:r>
          </a:p>
        </c:rich>
      </c:tx>
      <c:layout>
        <c:manualLayout>
          <c:xMode val="edge"/>
          <c:yMode val="edge"/>
          <c:x val="0.28331754983329788"/>
          <c:y val="4.6396901316457699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9"/>
              <c:layout>
                <c:manualLayout>
                  <c:x val="-2.9629629629629628E-3"/>
                  <c:y val="-5.837284991421029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Data!$B$82:$B$91</c:f>
              <c:strCache>
                <c:ptCount val="10"/>
                <c:pt idx="0">
                  <c:v>AD Laguna Bch &amp; E/ee Loans</c:v>
                </c:pt>
                <c:pt idx="1">
                  <c:v>AD Bank of NY</c:v>
                </c:pt>
                <c:pt idx="2">
                  <c:v>Corp Notes Rated A</c:v>
                </c:pt>
                <c:pt idx="3">
                  <c:v>Corp Notes Rated AA</c:v>
                </c:pt>
                <c:pt idx="4">
                  <c:v>Corp Notes Rated AAA</c:v>
                </c:pt>
                <c:pt idx="5">
                  <c:v>Supranationals</c:v>
                </c:pt>
                <c:pt idx="6">
                  <c:v>Other Municipal Bonds</c:v>
                </c:pt>
                <c:pt idx="7">
                  <c:v>Federally Insured CDs</c:v>
                </c:pt>
                <c:pt idx="8">
                  <c:v>Ca State LAIF and Securities</c:v>
                </c:pt>
                <c:pt idx="9">
                  <c:v>Federal Securities</c:v>
                </c:pt>
              </c:strCache>
            </c:strRef>
          </c:cat>
          <c:val>
            <c:numRef>
              <c:f>Data!$C$82:$C$91</c:f>
              <c:numCache>
                <c:formatCode>"$"#,##0_);\("$"#,##0\)</c:formatCode>
                <c:ptCount val="10"/>
                <c:pt idx="0">
                  <c:v>1</c:v>
                </c:pt>
                <c:pt idx="1">
                  <c:v>0.9</c:v>
                </c:pt>
                <c:pt idx="2">
                  <c:v>4</c:v>
                </c:pt>
                <c:pt idx="3">
                  <c:v>3</c:v>
                </c:pt>
                <c:pt idx="4">
                  <c:v>1</c:v>
                </c:pt>
                <c:pt idx="5">
                  <c:v>2</c:v>
                </c:pt>
                <c:pt idx="6">
                  <c:v>2.6</c:v>
                </c:pt>
                <c:pt idx="7">
                  <c:v>8.9</c:v>
                </c:pt>
                <c:pt idx="8">
                  <c:v>10.200000000000001</c:v>
                </c:pt>
                <c:pt idx="9">
                  <c:v>68.5</c:v>
                </c:pt>
              </c:numCache>
            </c:numRef>
          </c:val>
        </c:ser>
        <c:dLbls>
          <c:showLegendKey val="0"/>
          <c:showVal val="1"/>
          <c:showCatName val="0"/>
          <c:showSerName val="0"/>
          <c:showPercent val="0"/>
          <c:showBubbleSize val="0"/>
        </c:dLbls>
        <c:gapWidth val="65"/>
        <c:shape val="box"/>
        <c:axId val="339436696"/>
        <c:axId val="339435520"/>
        <c:axId val="0"/>
      </c:bar3DChart>
      <c:catAx>
        <c:axId val="33943669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39435520"/>
        <c:crosses val="autoZero"/>
        <c:auto val="1"/>
        <c:lblAlgn val="ctr"/>
        <c:lblOffset val="100"/>
        <c:noMultiLvlLbl val="0"/>
      </c:catAx>
      <c:valAx>
        <c:axId val="339435520"/>
        <c:scaling>
          <c:orientation val="minMax"/>
        </c:scaling>
        <c:delete val="0"/>
        <c:axPos val="b"/>
        <c:majorGridlines>
          <c:spPr>
            <a:ln w="9525" cap="flat" cmpd="sng" algn="ctr">
              <a:solidFill>
                <a:schemeClr val="dk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33943669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sz="2000" dirty="0" smtClean="0">
                <a:latin typeface="Georgia" pitchFamily="18" charset="0"/>
              </a:rPr>
              <a:t>Duration </a:t>
            </a:r>
            <a:endParaRPr lang="en-US" sz="2000" dirty="0">
              <a:latin typeface="Georgia" pitchFamily="18" charset="0"/>
            </a:endParaRPr>
          </a:p>
        </c:rich>
      </c:tx>
      <c:layout>
        <c:manualLayout>
          <c:xMode val="edge"/>
          <c:yMode val="edge"/>
          <c:x val="0.42165535251255981"/>
          <c:y val="5.8454638410665775E-2"/>
        </c:manualLayout>
      </c:layout>
      <c:overlay val="0"/>
    </c:title>
    <c:autoTitleDeleted val="0"/>
    <c:plotArea>
      <c:layout>
        <c:manualLayout>
          <c:layoutTarget val="inner"/>
          <c:xMode val="edge"/>
          <c:yMode val="edge"/>
          <c:x val="1.5520282186948854E-2"/>
          <c:y val="0.30718480723875885"/>
          <c:w val="0.96895943562610232"/>
          <c:h val="0.49568991555642394"/>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Data!$B$72:$B$76</c:f>
              <c:strCache>
                <c:ptCount val="5"/>
                <c:pt idx="0">
                  <c:v>  Less than 1 year</c:v>
                </c:pt>
                <c:pt idx="1">
                  <c:v>  1 to 2 Years</c:v>
                </c:pt>
                <c:pt idx="2">
                  <c:v>  2 to 3 Years</c:v>
                </c:pt>
                <c:pt idx="3">
                  <c:v>  3 to 4 Years</c:v>
                </c:pt>
                <c:pt idx="4">
                  <c:v>  4 to 5 Years</c:v>
                </c:pt>
              </c:strCache>
            </c:strRef>
          </c:cat>
          <c:val>
            <c:numRef>
              <c:f>Data!$C$72:$C$76</c:f>
              <c:numCache>
                <c:formatCode>0%</c:formatCode>
                <c:ptCount val="5"/>
                <c:pt idx="0">
                  <c:v>0.1844128189192944</c:v>
                </c:pt>
                <c:pt idx="1">
                  <c:v>0.25998993626616973</c:v>
                </c:pt>
                <c:pt idx="2">
                  <c:v>0.16257861314433777</c:v>
                </c:pt>
                <c:pt idx="3">
                  <c:v>0.28504339279549262</c:v>
                </c:pt>
                <c:pt idx="4">
                  <c:v>0.10797523887470553</c:v>
                </c:pt>
              </c:numCache>
            </c:numRef>
          </c:val>
        </c:ser>
        <c:dLbls>
          <c:showLegendKey val="0"/>
          <c:showVal val="1"/>
          <c:showCatName val="0"/>
          <c:showSerName val="0"/>
          <c:showPercent val="0"/>
          <c:showBubbleSize val="0"/>
        </c:dLbls>
        <c:gapWidth val="150"/>
        <c:overlap val="-25"/>
        <c:axId val="339437480"/>
        <c:axId val="339437872"/>
      </c:barChart>
      <c:catAx>
        <c:axId val="339437480"/>
        <c:scaling>
          <c:orientation val="minMax"/>
        </c:scaling>
        <c:delete val="0"/>
        <c:axPos val="b"/>
        <c:numFmt formatCode="General" sourceLinked="0"/>
        <c:majorTickMark val="none"/>
        <c:minorTickMark val="none"/>
        <c:tickLblPos val="nextTo"/>
        <c:crossAx val="339437872"/>
        <c:crosses val="autoZero"/>
        <c:auto val="1"/>
        <c:lblAlgn val="ctr"/>
        <c:lblOffset val="100"/>
        <c:noMultiLvlLbl val="0"/>
      </c:catAx>
      <c:valAx>
        <c:axId val="339437872"/>
        <c:scaling>
          <c:orientation val="minMax"/>
        </c:scaling>
        <c:delete val="1"/>
        <c:axPos val="l"/>
        <c:numFmt formatCode="0%" sourceLinked="1"/>
        <c:majorTickMark val="none"/>
        <c:minorTickMark val="none"/>
        <c:tickLblPos val="nextTo"/>
        <c:crossAx val="33943748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Yield Versus Benchmark Trend</a:t>
            </a:r>
          </a:p>
          <a:p>
            <a:pPr>
              <a:defRPr/>
            </a:pPr>
            <a:r>
              <a:rPr lang="en-US" sz="1800" b="1" i="0" baseline="0" dirty="0">
                <a:effectLst/>
              </a:rPr>
              <a:t>Unaudited</a:t>
            </a:r>
          </a:p>
        </c:rich>
      </c:tx>
      <c:overlay val="0"/>
    </c:title>
    <c:autoTitleDeleted val="0"/>
    <c:plotArea>
      <c:layout>
        <c:manualLayout>
          <c:layoutTarget val="inner"/>
          <c:xMode val="edge"/>
          <c:yMode val="edge"/>
          <c:x val="6.2231576398862107E-2"/>
          <c:y val="0.13163211057947899"/>
          <c:w val="0.9223945591706697"/>
          <c:h val="0.77008074947569349"/>
        </c:manualLayout>
      </c:layout>
      <c:barChart>
        <c:barDir val="col"/>
        <c:grouping val="clustered"/>
        <c:varyColors val="0"/>
        <c:ser>
          <c:idx val="0"/>
          <c:order val="0"/>
          <c:tx>
            <c:v>Avg Laguna Beach Yield at June 30</c:v>
          </c:tx>
          <c:invertIfNegative val="0"/>
          <c:dLbls>
            <c:dLbl>
              <c:idx val="0"/>
              <c:layout>
                <c:manualLayout>
                  <c:x val="-6.9881201956673656E-3"/>
                  <c:y val="-1.487097430568506E-1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7952480782669335E-3"/>
                  <c:y val="-2.2146231220246896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layout>
                <c:manualLayout>
                  <c:x val="-1.1180992313067989E-2"/>
                  <c:y val="-4.0556872792780665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3668763102725364E-2"/>
                      <c:h val="2.9120407901592395E-2"/>
                    </c:manualLayout>
                  </c15:layout>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'17 Yr Interest, Yield Trends'!$A$4:$A$23</c:f>
              <c:strCache>
                <c:ptCount val="19"/>
                <c:pt idx="0">
                  <c:v>17/18 E</c:v>
                </c:pt>
                <c:pt idx="1">
                  <c:v>16/17</c:v>
                </c:pt>
                <c:pt idx="2">
                  <c:v>15/16 </c:v>
                </c:pt>
                <c:pt idx="3">
                  <c:v>14/15</c:v>
                </c:pt>
                <c:pt idx="4">
                  <c:v>13/14</c:v>
                </c:pt>
                <c:pt idx="5">
                  <c:v>12/13</c:v>
                </c:pt>
                <c:pt idx="6">
                  <c:v>11/12</c:v>
                </c:pt>
                <c:pt idx="7">
                  <c:v>10/11</c:v>
                </c:pt>
                <c:pt idx="8">
                  <c:v>09/10</c:v>
                </c:pt>
                <c:pt idx="9">
                  <c:v>08/09</c:v>
                </c:pt>
                <c:pt idx="10">
                  <c:v>07/08</c:v>
                </c:pt>
                <c:pt idx="11">
                  <c:v>06/07</c:v>
                </c:pt>
                <c:pt idx="12">
                  <c:v>05/06</c:v>
                </c:pt>
                <c:pt idx="13">
                  <c:v>04/05</c:v>
                </c:pt>
                <c:pt idx="14">
                  <c:v>03/04</c:v>
                </c:pt>
                <c:pt idx="15">
                  <c:v>02/03</c:v>
                </c:pt>
                <c:pt idx="16">
                  <c:v>01/02</c:v>
                </c:pt>
                <c:pt idx="17">
                  <c:v>00/01</c:v>
                </c:pt>
                <c:pt idx="18">
                  <c:v>99/00</c:v>
                </c:pt>
              </c:strCache>
            </c:strRef>
          </c:cat>
          <c:val>
            <c:numRef>
              <c:f>'17 Yr Interest, Yield Trends'!$F$4:$F$23</c:f>
              <c:numCache>
                <c:formatCode>0.00%</c:formatCode>
                <c:ptCount val="19"/>
                <c:pt idx="0">
                  <c:v>1.77E-2</c:v>
                </c:pt>
                <c:pt idx="1">
                  <c:v>1.43E-2</c:v>
                </c:pt>
                <c:pt idx="2">
                  <c:v>1.12E-2</c:v>
                </c:pt>
                <c:pt idx="3">
                  <c:v>1.01E-2</c:v>
                </c:pt>
                <c:pt idx="4">
                  <c:v>8.6999999999999994E-3</c:v>
                </c:pt>
                <c:pt idx="5">
                  <c:v>8.8000000000000005E-3</c:v>
                </c:pt>
                <c:pt idx="6">
                  <c:v>1.0800000000000001E-2</c:v>
                </c:pt>
                <c:pt idx="7">
                  <c:v>1.486E-2</c:v>
                </c:pt>
                <c:pt idx="8">
                  <c:v>1.643E-2</c:v>
                </c:pt>
                <c:pt idx="9">
                  <c:v>2.3300000000000001E-2</c:v>
                </c:pt>
                <c:pt idx="10">
                  <c:v>3.9579999999999997E-2</c:v>
                </c:pt>
                <c:pt idx="11">
                  <c:v>4.6760000000000003E-2</c:v>
                </c:pt>
                <c:pt idx="12">
                  <c:v>4.0770000000000001E-2</c:v>
                </c:pt>
                <c:pt idx="13">
                  <c:v>3.422E-2</c:v>
                </c:pt>
                <c:pt idx="14">
                  <c:v>2.615E-2</c:v>
                </c:pt>
                <c:pt idx="15">
                  <c:v>2.1780000000000001E-2</c:v>
                </c:pt>
                <c:pt idx="16">
                  <c:v>3.8280000000000002E-2</c:v>
                </c:pt>
                <c:pt idx="17">
                  <c:v>5.4210000000000001E-2</c:v>
                </c:pt>
                <c:pt idx="18">
                  <c:v>6.2489999999999997E-2</c:v>
                </c:pt>
              </c:numCache>
            </c:numRef>
          </c:val>
        </c:ser>
        <c:ser>
          <c:idx val="1"/>
          <c:order val="1"/>
          <c:tx>
            <c:v>Benchmark 2 Year Treasury</c:v>
          </c:tx>
          <c:invertIfNegative val="0"/>
          <c:dLbls>
            <c:dLbl>
              <c:idx val="1"/>
              <c:layout>
                <c:manualLayout>
                  <c:x val="6.9881201956673395E-3"/>
                  <c:y val="-7.7971808814667903E-1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1.397624039133473E-3"/>
                  <c:y val="-8.1115342344268895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layout>
                <c:manualLayout>
                  <c:x val="-1.3976240391336782E-3"/>
                  <c:y val="-1.2167301351640297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'17 Yr Interest, Yield Trends'!$A$4:$A$23</c:f>
              <c:strCache>
                <c:ptCount val="19"/>
                <c:pt idx="0">
                  <c:v>17/18 E</c:v>
                </c:pt>
                <c:pt idx="1">
                  <c:v>16/17</c:v>
                </c:pt>
                <c:pt idx="2">
                  <c:v>15/16 </c:v>
                </c:pt>
                <c:pt idx="3">
                  <c:v>14/15</c:v>
                </c:pt>
                <c:pt idx="4">
                  <c:v>13/14</c:v>
                </c:pt>
                <c:pt idx="5">
                  <c:v>12/13</c:v>
                </c:pt>
                <c:pt idx="6">
                  <c:v>11/12</c:v>
                </c:pt>
                <c:pt idx="7">
                  <c:v>10/11</c:v>
                </c:pt>
                <c:pt idx="8">
                  <c:v>09/10</c:v>
                </c:pt>
                <c:pt idx="9">
                  <c:v>08/09</c:v>
                </c:pt>
                <c:pt idx="10">
                  <c:v>07/08</c:v>
                </c:pt>
                <c:pt idx="11">
                  <c:v>06/07</c:v>
                </c:pt>
                <c:pt idx="12">
                  <c:v>05/06</c:v>
                </c:pt>
                <c:pt idx="13">
                  <c:v>04/05</c:v>
                </c:pt>
                <c:pt idx="14">
                  <c:v>03/04</c:v>
                </c:pt>
                <c:pt idx="15">
                  <c:v>02/03</c:v>
                </c:pt>
                <c:pt idx="16">
                  <c:v>01/02</c:v>
                </c:pt>
                <c:pt idx="17">
                  <c:v>00/01</c:v>
                </c:pt>
                <c:pt idx="18">
                  <c:v>99/00</c:v>
                </c:pt>
              </c:strCache>
            </c:strRef>
          </c:cat>
          <c:val>
            <c:numRef>
              <c:f>'17 Yr Interest, Yield Trends'!$G$4:$G$23</c:f>
              <c:numCache>
                <c:formatCode>0.00%</c:formatCode>
                <c:ptCount val="19"/>
                <c:pt idx="0">
                  <c:v>2.2700000000000001E-2</c:v>
                </c:pt>
                <c:pt idx="1">
                  <c:v>1.38E-2</c:v>
                </c:pt>
                <c:pt idx="2">
                  <c:v>5.7999999999999996E-3</c:v>
                </c:pt>
                <c:pt idx="3">
                  <c:v>6.4000000000000003E-3</c:v>
                </c:pt>
                <c:pt idx="4">
                  <c:v>4.7000000000000002E-3</c:v>
                </c:pt>
                <c:pt idx="5">
                  <c:v>3.5999999999999999E-3</c:v>
                </c:pt>
                <c:pt idx="6">
                  <c:v>3.3E-3</c:v>
                </c:pt>
                <c:pt idx="7">
                  <c:v>4.5999999999999999E-3</c:v>
                </c:pt>
                <c:pt idx="8">
                  <c:v>6.1000000000000004E-3</c:v>
                </c:pt>
                <c:pt idx="9">
                  <c:v>1.11E-2</c:v>
                </c:pt>
                <c:pt idx="10">
                  <c:v>2.63E-2</c:v>
                </c:pt>
                <c:pt idx="11">
                  <c:v>4.87E-2</c:v>
                </c:pt>
                <c:pt idx="12">
                  <c:v>5.16E-2</c:v>
                </c:pt>
                <c:pt idx="13">
                  <c:v>3.6600000000000001E-2</c:v>
                </c:pt>
                <c:pt idx="14">
                  <c:v>2.7E-2</c:v>
                </c:pt>
                <c:pt idx="15">
                  <c:v>1.32E-2</c:v>
                </c:pt>
                <c:pt idx="16">
                  <c:v>2.9000000000000001E-2</c:v>
                </c:pt>
                <c:pt idx="17">
                  <c:v>4.2500000000000003E-2</c:v>
                </c:pt>
                <c:pt idx="18">
                  <c:v>6.3799999999999996E-2</c:v>
                </c:pt>
              </c:numCache>
            </c:numRef>
          </c:val>
          <c:extLst/>
        </c:ser>
        <c:dLbls>
          <c:dLblPos val="outEnd"/>
          <c:showLegendKey val="0"/>
          <c:showVal val="1"/>
          <c:showCatName val="0"/>
          <c:showSerName val="0"/>
          <c:showPercent val="0"/>
          <c:showBubbleSize val="0"/>
        </c:dLbls>
        <c:gapWidth val="75"/>
        <c:overlap val="-25"/>
        <c:axId val="339433168"/>
        <c:axId val="339435912"/>
      </c:barChart>
      <c:catAx>
        <c:axId val="339433168"/>
        <c:scaling>
          <c:orientation val="minMax"/>
        </c:scaling>
        <c:delete val="0"/>
        <c:axPos val="b"/>
        <c:numFmt formatCode="General" sourceLinked="0"/>
        <c:majorTickMark val="none"/>
        <c:minorTickMark val="none"/>
        <c:tickLblPos val="nextTo"/>
        <c:crossAx val="339435912"/>
        <c:crosses val="autoZero"/>
        <c:auto val="1"/>
        <c:lblAlgn val="ctr"/>
        <c:lblOffset val="100"/>
        <c:noMultiLvlLbl val="0"/>
      </c:catAx>
      <c:valAx>
        <c:axId val="339435912"/>
        <c:scaling>
          <c:orientation val="minMax"/>
          <c:max val="6.5000000000000016E-2"/>
          <c:min val="0"/>
        </c:scaling>
        <c:delete val="0"/>
        <c:axPos val="l"/>
        <c:majorGridlines/>
        <c:numFmt formatCode="0.00%" sourceLinked="1"/>
        <c:majorTickMark val="none"/>
        <c:minorTickMark val="none"/>
        <c:tickLblPos val="nextTo"/>
        <c:spPr>
          <a:ln w="9525">
            <a:noFill/>
          </a:ln>
        </c:spPr>
        <c:crossAx val="339433168"/>
        <c:crosses val="autoZero"/>
        <c:crossBetween val="between"/>
      </c:valAx>
    </c:plotArea>
    <c:legend>
      <c:legendPos val="b"/>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700" dirty="0">
                <a:latin typeface="Georgia" pitchFamily="18" charset="0"/>
              </a:rPr>
              <a:t>Realized Interest Income </a:t>
            </a:r>
          </a:p>
        </c:rich>
      </c:tx>
      <c:layout>
        <c:manualLayout>
          <c:xMode val="edge"/>
          <c:yMode val="edge"/>
          <c:x val="0.12189542483660129"/>
          <c:y val="2.0894946966780936E-3"/>
        </c:manualLayout>
      </c:layout>
      <c:overlay val="1"/>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'17 Yr Interest, Yield Trends'!$C$2</c:f>
              <c:strCache>
                <c:ptCount val="1"/>
                <c:pt idx="0">
                  <c:v>Actual</c:v>
                </c:pt>
              </c:strCache>
            </c:strRef>
          </c:tx>
          <c:invertIfNegative val="0"/>
          <c:dLbls>
            <c:dLbl>
              <c:idx val="0"/>
              <c:layout>
                <c:manualLayout>
                  <c:x val="1.2057536925531367E-2"/>
                  <c:y val="-1.607333552798560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773660645360506E-2"/>
                  <c:y val="-1.423601416185758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2679738562091504E-3"/>
                  <c:y val="-1.821138024849832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30081287489273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'17 Yr Interest, Yield Trends'!$A$4:$A$8</c:f>
              <c:strCache>
                <c:ptCount val="4"/>
                <c:pt idx="0">
                  <c:v>17/18 E</c:v>
                </c:pt>
                <c:pt idx="1">
                  <c:v>16/17</c:v>
                </c:pt>
                <c:pt idx="2">
                  <c:v>15/16 </c:v>
                </c:pt>
                <c:pt idx="3">
                  <c:v>14/15</c:v>
                </c:pt>
              </c:strCache>
            </c:strRef>
          </c:cat>
          <c:val>
            <c:numRef>
              <c:f>'17 Yr Interest, Yield Trends'!$C$4:$C$8</c:f>
              <c:numCache>
                <c:formatCode>_("$"* #,##0_);_("$"* \(#,##0\);_("$"* "-"??_);_(@_)</c:formatCode>
                <c:ptCount val="4"/>
                <c:pt idx="0">
                  <c:v>1285230</c:v>
                </c:pt>
                <c:pt idx="1">
                  <c:v>1082570</c:v>
                </c:pt>
                <c:pt idx="2">
                  <c:v>783365</c:v>
                </c:pt>
                <c:pt idx="3">
                  <c:v>712233</c:v>
                </c:pt>
              </c:numCache>
            </c:numRef>
          </c:val>
          <c:extLst/>
        </c:ser>
        <c:ser>
          <c:idx val="1"/>
          <c:order val="1"/>
          <c:tx>
            <c:strRef>
              <c:f>'17 Yr Interest, Yield Trends'!$D$4:$D$8</c:f>
              <c:strCache>
                <c:ptCount val="5"/>
                <c:pt idx="1">
                  <c:v> $1,100,000 </c:v>
                </c:pt>
                <c:pt idx="2">
                  <c:v> $700,000 </c:v>
                </c:pt>
                <c:pt idx="3">
                  <c:v> $660,000 </c:v>
                </c:pt>
                <c:pt idx="4">
                  <c:v> $645,000 </c:v>
                </c:pt>
              </c:strCache>
            </c:strRef>
          </c:tx>
          <c:invertIfNegative val="0"/>
          <c:dLbls>
            <c:dLbl>
              <c:idx val="0"/>
              <c:layout>
                <c:manualLayout>
                  <c:x val="8.2083269003139309E-2"/>
                  <c:y val="-3.359784560805629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6421219319081551E-2"/>
                  <c:y val="-1.760175895624618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8039215686274508E-3"/>
                  <c:y val="-5.2032514995709366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5947712418300651E-2"/>
                  <c:y val="2.601625749785372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'17 Yr Interest, Yield Trends'!$A$4:$A$8</c:f>
              <c:strCache>
                <c:ptCount val="4"/>
                <c:pt idx="0">
                  <c:v>17/18 E</c:v>
                </c:pt>
                <c:pt idx="1">
                  <c:v>16/17</c:v>
                </c:pt>
                <c:pt idx="2">
                  <c:v>15/16 </c:v>
                </c:pt>
                <c:pt idx="3">
                  <c:v>14/15</c:v>
                </c:pt>
              </c:strCache>
            </c:strRef>
          </c:cat>
          <c:val>
            <c:numRef>
              <c:f>'17 Yr Interest, Yield Trends'!$D$4:$D$8</c:f>
              <c:numCache>
                <c:formatCode>_("$"* #,##0_);_("$"* \(#,##0\);_("$"* "-"??_);_(@_)</c:formatCode>
                <c:ptCount val="4"/>
                <c:pt idx="0">
                  <c:v>1100000</c:v>
                </c:pt>
                <c:pt idx="1">
                  <c:v>700000</c:v>
                </c:pt>
                <c:pt idx="2">
                  <c:v>660000</c:v>
                </c:pt>
                <c:pt idx="3">
                  <c:v>645000</c:v>
                </c:pt>
              </c:numCache>
            </c:numRef>
          </c:val>
          <c:extLst/>
        </c:ser>
        <c:dLbls>
          <c:showLegendKey val="0"/>
          <c:showVal val="1"/>
          <c:showCatName val="0"/>
          <c:showSerName val="0"/>
          <c:showPercent val="0"/>
          <c:showBubbleSize val="0"/>
        </c:dLbls>
        <c:gapWidth val="150"/>
        <c:shape val="box"/>
        <c:axId val="339439048"/>
        <c:axId val="339437088"/>
        <c:axId val="0"/>
      </c:bar3DChart>
      <c:catAx>
        <c:axId val="339439048"/>
        <c:scaling>
          <c:orientation val="minMax"/>
        </c:scaling>
        <c:delete val="0"/>
        <c:axPos val="b"/>
        <c:numFmt formatCode="General" sourceLinked="0"/>
        <c:majorTickMark val="out"/>
        <c:minorTickMark val="none"/>
        <c:tickLblPos val="nextTo"/>
        <c:crossAx val="339437088"/>
        <c:crosses val="autoZero"/>
        <c:auto val="1"/>
        <c:lblAlgn val="ctr"/>
        <c:lblOffset val="100"/>
        <c:noMultiLvlLbl val="0"/>
      </c:catAx>
      <c:valAx>
        <c:axId val="339437088"/>
        <c:scaling>
          <c:orientation val="minMax"/>
        </c:scaling>
        <c:delete val="0"/>
        <c:axPos val="l"/>
        <c:majorGridlines/>
        <c:numFmt formatCode="_(&quot;$&quot;* #,##0_);_(&quot;$&quot;* \(#,##0\);_(&quot;$&quot;* &quot;-&quot;??_);_(@_)" sourceLinked="1"/>
        <c:majorTickMark val="out"/>
        <c:minorTickMark val="none"/>
        <c:tickLblPos val="nextTo"/>
        <c:crossAx val="339439048"/>
        <c:crosses val="autoZero"/>
        <c:crossBetween val="between"/>
      </c:valAx>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3763" cy="465455"/>
          </a:xfrm>
          <a:prstGeom prst="rect">
            <a:avLst/>
          </a:prstGeom>
        </p:spPr>
        <p:txBody>
          <a:bodyPr vert="horz" lIns="92475" tIns="46239" rIns="92475" bIns="46239" rtlCol="0"/>
          <a:lstStyle>
            <a:lvl1pPr algn="l">
              <a:defRPr sz="1200"/>
            </a:lvl1pPr>
          </a:lstStyle>
          <a:p>
            <a:endParaRPr lang="en-US" dirty="0"/>
          </a:p>
        </p:txBody>
      </p:sp>
      <p:sp>
        <p:nvSpPr>
          <p:cNvPr id="3" name="Date Placeholder 2"/>
          <p:cNvSpPr>
            <a:spLocks noGrp="1"/>
          </p:cNvSpPr>
          <p:nvPr>
            <p:ph type="dt" idx="1"/>
          </p:nvPr>
        </p:nvSpPr>
        <p:spPr>
          <a:xfrm>
            <a:off x="3939468" y="2"/>
            <a:ext cx="3013763" cy="465455"/>
          </a:xfrm>
          <a:prstGeom prst="rect">
            <a:avLst/>
          </a:prstGeom>
        </p:spPr>
        <p:txBody>
          <a:bodyPr vert="horz" lIns="92475" tIns="46239" rIns="92475" bIns="46239" rtlCol="0"/>
          <a:lstStyle>
            <a:lvl1pPr algn="r">
              <a:defRPr sz="1200"/>
            </a:lvl1pPr>
          </a:lstStyle>
          <a:p>
            <a:fld id="{A27CC81A-C9D2-41B4-AFE1-F0E84FD65EF0}" type="datetimeFigureOut">
              <a:rPr lang="en-US" smtClean="0"/>
              <a:pPr/>
              <a:t>5/14/2018</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475" tIns="46239" rIns="92475" bIns="46239"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475" tIns="46239" rIns="92475" bIns="462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5455"/>
          </a:xfrm>
          <a:prstGeom prst="rect">
            <a:avLst/>
          </a:prstGeom>
        </p:spPr>
        <p:txBody>
          <a:bodyPr vert="horz" lIns="92475" tIns="46239" rIns="92475" bIns="4623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8" y="8842030"/>
            <a:ext cx="3013763" cy="465455"/>
          </a:xfrm>
          <a:prstGeom prst="rect">
            <a:avLst/>
          </a:prstGeom>
        </p:spPr>
        <p:txBody>
          <a:bodyPr vert="horz" lIns="92475" tIns="46239" rIns="92475" bIns="46239" rtlCol="0" anchor="b"/>
          <a:lstStyle>
            <a:lvl1pPr algn="r">
              <a:defRPr sz="1200"/>
            </a:lvl1pPr>
          </a:lstStyle>
          <a:p>
            <a:fld id="{DBAD221C-85C1-428B-807E-8004FA918483}" type="slidenum">
              <a:rPr lang="en-US" smtClean="0"/>
              <a:pPr/>
              <a:t>‹#›</a:t>
            </a:fld>
            <a:endParaRPr lang="en-US" dirty="0"/>
          </a:p>
        </p:txBody>
      </p:sp>
    </p:spTree>
    <p:extLst>
      <p:ext uri="{BB962C8B-B14F-4D97-AF65-F5344CB8AC3E}">
        <p14:creationId xmlns:p14="http://schemas.microsoft.com/office/powerpoint/2010/main" val="189995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D221C-85C1-428B-807E-8004FA918483}" type="slidenum">
              <a:rPr lang="en-US" smtClean="0"/>
              <a:pPr/>
              <a:t>1</a:t>
            </a:fld>
            <a:endParaRPr lang="en-US" dirty="0"/>
          </a:p>
        </p:txBody>
      </p:sp>
    </p:spTree>
    <p:extLst>
      <p:ext uri="{BB962C8B-B14F-4D97-AF65-F5344CB8AC3E}">
        <p14:creationId xmlns:p14="http://schemas.microsoft.com/office/powerpoint/2010/main" val="246585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D221C-85C1-428B-807E-8004FA918483}" type="slidenum">
              <a:rPr lang="en-US" smtClean="0"/>
              <a:pPr/>
              <a:t>2</a:t>
            </a:fld>
            <a:endParaRPr lang="en-US" dirty="0"/>
          </a:p>
        </p:txBody>
      </p:sp>
    </p:spTree>
    <p:extLst>
      <p:ext uri="{BB962C8B-B14F-4D97-AF65-F5344CB8AC3E}">
        <p14:creationId xmlns:p14="http://schemas.microsoft.com/office/powerpoint/2010/main" val="331335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D221C-85C1-428B-807E-8004FA918483}" type="slidenum">
              <a:rPr lang="en-US" smtClean="0"/>
              <a:pPr/>
              <a:t>4</a:t>
            </a:fld>
            <a:endParaRPr lang="en-US" dirty="0"/>
          </a:p>
        </p:txBody>
      </p:sp>
    </p:spTree>
    <p:extLst>
      <p:ext uri="{BB962C8B-B14F-4D97-AF65-F5344CB8AC3E}">
        <p14:creationId xmlns:p14="http://schemas.microsoft.com/office/powerpoint/2010/main" val="3475404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DDB015-DFF6-4F1A-A6E3-592B31ACD9D2}" type="datetime1">
              <a:rPr lang="en-US" smtClean="0"/>
              <a:t>5/14/2018</a:t>
            </a:fld>
            <a:endParaRPr lang="en-US" dirty="0"/>
          </a:p>
        </p:txBody>
      </p:sp>
      <p:sp>
        <p:nvSpPr>
          <p:cNvPr id="5" name="Footer Placeholder 4"/>
          <p:cNvSpPr>
            <a:spLocks noGrp="1"/>
          </p:cNvSpPr>
          <p:nvPr>
            <p:ph type="ftr" sz="quarter" idx="11"/>
          </p:nvPr>
        </p:nvSpPr>
        <p:spPr/>
        <p:txBody>
          <a:bodyPr/>
          <a:lstStyle/>
          <a:p>
            <a:r>
              <a:rPr lang="en-US" dirty="0" smtClean="0"/>
              <a:t>City of Laguna Beach - Investment Status Report </a:t>
            </a:r>
            <a:endParaRPr lang="en-US" dirty="0"/>
          </a:p>
        </p:txBody>
      </p:sp>
      <p:sp>
        <p:nvSpPr>
          <p:cNvPr id="6" name="Slide Number Placeholder 5"/>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375577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C03CC-6C75-4ABC-96FC-A35C33A6CB63}" type="datetime1">
              <a:rPr lang="en-US" smtClean="0"/>
              <a:t>5/14/2018</a:t>
            </a:fld>
            <a:endParaRPr lang="en-US" dirty="0"/>
          </a:p>
        </p:txBody>
      </p:sp>
      <p:sp>
        <p:nvSpPr>
          <p:cNvPr id="5" name="Footer Placeholder 4"/>
          <p:cNvSpPr>
            <a:spLocks noGrp="1"/>
          </p:cNvSpPr>
          <p:nvPr>
            <p:ph type="ftr" sz="quarter" idx="11"/>
          </p:nvPr>
        </p:nvSpPr>
        <p:spPr/>
        <p:txBody>
          <a:bodyPr/>
          <a:lstStyle/>
          <a:p>
            <a:r>
              <a:rPr lang="en-US" dirty="0" smtClean="0"/>
              <a:t>City of Laguna Beach - Investment Status Report </a:t>
            </a:r>
            <a:endParaRPr lang="en-US" dirty="0"/>
          </a:p>
        </p:txBody>
      </p:sp>
      <p:sp>
        <p:nvSpPr>
          <p:cNvPr id="6" name="Slide Number Placeholder 5"/>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378089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3261-74A1-4D72-8D9A-343F9899AF02}" type="datetime1">
              <a:rPr lang="en-US" smtClean="0"/>
              <a:t>5/14/2018</a:t>
            </a:fld>
            <a:endParaRPr lang="en-US" dirty="0"/>
          </a:p>
        </p:txBody>
      </p:sp>
      <p:sp>
        <p:nvSpPr>
          <p:cNvPr id="5" name="Footer Placeholder 4"/>
          <p:cNvSpPr>
            <a:spLocks noGrp="1"/>
          </p:cNvSpPr>
          <p:nvPr>
            <p:ph type="ftr" sz="quarter" idx="11"/>
          </p:nvPr>
        </p:nvSpPr>
        <p:spPr/>
        <p:txBody>
          <a:bodyPr/>
          <a:lstStyle/>
          <a:p>
            <a:r>
              <a:rPr lang="en-US" dirty="0" smtClean="0"/>
              <a:t>City of Laguna Beach - Investment Status Report </a:t>
            </a:r>
            <a:endParaRPr lang="en-US" dirty="0"/>
          </a:p>
        </p:txBody>
      </p:sp>
      <p:sp>
        <p:nvSpPr>
          <p:cNvPr id="6" name="Slide Number Placeholder 5"/>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217203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1D6BD-4F43-47DD-B86C-396EA6FCADCE}" type="datetime1">
              <a:rPr lang="en-US" smtClean="0"/>
              <a:t>5/14/2018</a:t>
            </a:fld>
            <a:endParaRPr lang="en-US" dirty="0"/>
          </a:p>
        </p:txBody>
      </p:sp>
      <p:sp>
        <p:nvSpPr>
          <p:cNvPr id="5" name="Footer Placeholder 4"/>
          <p:cNvSpPr>
            <a:spLocks noGrp="1"/>
          </p:cNvSpPr>
          <p:nvPr>
            <p:ph type="ftr" sz="quarter" idx="11"/>
          </p:nvPr>
        </p:nvSpPr>
        <p:spPr/>
        <p:txBody>
          <a:bodyPr/>
          <a:lstStyle/>
          <a:p>
            <a:r>
              <a:rPr lang="en-US" dirty="0" smtClean="0"/>
              <a:t>City of Laguna Beach - Investment Status Report </a:t>
            </a:r>
            <a:endParaRPr lang="en-US" dirty="0"/>
          </a:p>
        </p:txBody>
      </p:sp>
      <p:sp>
        <p:nvSpPr>
          <p:cNvPr id="6" name="Slide Number Placeholder 5"/>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215680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D89108-66E4-4F44-AA6C-CD75B9CB8934}" type="datetime1">
              <a:rPr lang="en-US" smtClean="0"/>
              <a:t>5/14/2018</a:t>
            </a:fld>
            <a:endParaRPr lang="en-US" dirty="0"/>
          </a:p>
        </p:txBody>
      </p:sp>
      <p:sp>
        <p:nvSpPr>
          <p:cNvPr id="5" name="Footer Placeholder 4"/>
          <p:cNvSpPr>
            <a:spLocks noGrp="1"/>
          </p:cNvSpPr>
          <p:nvPr>
            <p:ph type="ftr" sz="quarter" idx="11"/>
          </p:nvPr>
        </p:nvSpPr>
        <p:spPr/>
        <p:txBody>
          <a:bodyPr/>
          <a:lstStyle/>
          <a:p>
            <a:r>
              <a:rPr lang="en-US" dirty="0" smtClean="0"/>
              <a:t>City of Laguna Beach - Investment Status Report </a:t>
            </a:r>
            <a:endParaRPr lang="en-US" dirty="0"/>
          </a:p>
        </p:txBody>
      </p:sp>
      <p:sp>
        <p:nvSpPr>
          <p:cNvPr id="6" name="Slide Number Placeholder 5"/>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81850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EA2758-134D-47FE-B478-D2C79086EF07}" type="datetime1">
              <a:rPr lang="en-US" smtClean="0"/>
              <a:t>5/14/2018</a:t>
            </a:fld>
            <a:endParaRPr lang="en-US" dirty="0"/>
          </a:p>
        </p:txBody>
      </p:sp>
      <p:sp>
        <p:nvSpPr>
          <p:cNvPr id="6" name="Footer Placeholder 5"/>
          <p:cNvSpPr>
            <a:spLocks noGrp="1"/>
          </p:cNvSpPr>
          <p:nvPr>
            <p:ph type="ftr" sz="quarter" idx="11"/>
          </p:nvPr>
        </p:nvSpPr>
        <p:spPr/>
        <p:txBody>
          <a:bodyPr/>
          <a:lstStyle/>
          <a:p>
            <a:r>
              <a:rPr lang="en-US" dirty="0" smtClean="0"/>
              <a:t>City of Laguna Beach - Investment Status Report </a:t>
            </a:r>
            <a:endParaRPr lang="en-US" dirty="0"/>
          </a:p>
        </p:txBody>
      </p:sp>
      <p:sp>
        <p:nvSpPr>
          <p:cNvPr id="7" name="Slide Number Placeholder 6"/>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71509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05F52A-793A-4DF3-9BD9-E03E0F6FDC71}" type="datetime1">
              <a:rPr lang="en-US" smtClean="0"/>
              <a:t>5/14/2018</a:t>
            </a:fld>
            <a:endParaRPr lang="en-US" dirty="0"/>
          </a:p>
        </p:txBody>
      </p:sp>
      <p:sp>
        <p:nvSpPr>
          <p:cNvPr id="8" name="Footer Placeholder 7"/>
          <p:cNvSpPr>
            <a:spLocks noGrp="1"/>
          </p:cNvSpPr>
          <p:nvPr>
            <p:ph type="ftr" sz="quarter" idx="11"/>
          </p:nvPr>
        </p:nvSpPr>
        <p:spPr/>
        <p:txBody>
          <a:bodyPr/>
          <a:lstStyle/>
          <a:p>
            <a:r>
              <a:rPr lang="en-US" dirty="0" smtClean="0"/>
              <a:t>City of Laguna Beach - Investment Status Report </a:t>
            </a:r>
            <a:endParaRPr lang="en-US" dirty="0"/>
          </a:p>
        </p:txBody>
      </p:sp>
      <p:sp>
        <p:nvSpPr>
          <p:cNvPr id="9" name="Slide Number Placeholder 8"/>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373825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DA7B1-D054-4F97-823F-B0910FAFA5D4}" type="datetime1">
              <a:rPr lang="en-US" smtClean="0"/>
              <a:t>5/14/2018</a:t>
            </a:fld>
            <a:endParaRPr lang="en-US" dirty="0"/>
          </a:p>
        </p:txBody>
      </p:sp>
      <p:sp>
        <p:nvSpPr>
          <p:cNvPr id="4" name="Footer Placeholder 3"/>
          <p:cNvSpPr>
            <a:spLocks noGrp="1"/>
          </p:cNvSpPr>
          <p:nvPr>
            <p:ph type="ftr" sz="quarter" idx="11"/>
          </p:nvPr>
        </p:nvSpPr>
        <p:spPr/>
        <p:txBody>
          <a:bodyPr/>
          <a:lstStyle/>
          <a:p>
            <a:r>
              <a:rPr lang="en-US" dirty="0" smtClean="0"/>
              <a:t>City of Laguna Beach - Investment Status Report </a:t>
            </a:r>
            <a:endParaRPr lang="en-US" dirty="0"/>
          </a:p>
        </p:txBody>
      </p:sp>
      <p:sp>
        <p:nvSpPr>
          <p:cNvPr id="5" name="Slide Number Placeholder 4"/>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265607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32CC-9E90-46F5-BCB1-925AE7803263}" type="datetime1">
              <a:rPr lang="en-US" smtClean="0"/>
              <a:t>5/14/2018</a:t>
            </a:fld>
            <a:endParaRPr lang="en-US" dirty="0"/>
          </a:p>
        </p:txBody>
      </p:sp>
      <p:sp>
        <p:nvSpPr>
          <p:cNvPr id="3" name="Footer Placeholder 2"/>
          <p:cNvSpPr>
            <a:spLocks noGrp="1"/>
          </p:cNvSpPr>
          <p:nvPr>
            <p:ph type="ftr" sz="quarter" idx="11"/>
          </p:nvPr>
        </p:nvSpPr>
        <p:spPr/>
        <p:txBody>
          <a:bodyPr/>
          <a:lstStyle/>
          <a:p>
            <a:r>
              <a:rPr lang="en-US" dirty="0" smtClean="0"/>
              <a:t>City of Laguna Beach - Investment Status Report </a:t>
            </a:r>
            <a:endParaRPr lang="en-US" dirty="0"/>
          </a:p>
        </p:txBody>
      </p:sp>
      <p:sp>
        <p:nvSpPr>
          <p:cNvPr id="4" name="Slide Number Placeholder 3"/>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229927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65417-A72B-442B-9D83-7BD2CE7E80BD}" type="datetime1">
              <a:rPr lang="en-US" smtClean="0"/>
              <a:t>5/14/2018</a:t>
            </a:fld>
            <a:endParaRPr lang="en-US" dirty="0"/>
          </a:p>
        </p:txBody>
      </p:sp>
      <p:sp>
        <p:nvSpPr>
          <p:cNvPr id="6" name="Footer Placeholder 5"/>
          <p:cNvSpPr>
            <a:spLocks noGrp="1"/>
          </p:cNvSpPr>
          <p:nvPr>
            <p:ph type="ftr" sz="quarter" idx="11"/>
          </p:nvPr>
        </p:nvSpPr>
        <p:spPr/>
        <p:txBody>
          <a:bodyPr/>
          <a:lstStyle/>
          <a:p>
            <a:r>
              <a:rPr lang="en-US" dirty="0" smtClean="0"/>
              <a:t>City of Laguna Beach - Investment Status Report </a:t>
            </a:r>
            <a:endParaRPr lang="en-US" dirty="0"/>
          </a:p>
        </p:txBody>
      </p:sp>
      <p:sp>
        <p:nvSpPr>
          <p:cNvPr id="7" name="Slide Number Placeholder 6"/>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361456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97E32-0B1E-48E7-8137-616B78E4DD00}" type="datetime1">
              <a:rPr lang="en-US" smtClean="0"/>
              <a:t>5/14/2018</a:t>
            </a:fld>
            <a:endParaRPr lang="en-US" dirty="0"/>
          </a:p>
        </p:txBody>
      </p:sp>
      <p:sp>
        <p:nvSpPr>
          <p:cNvPr id="6" name="Footer Placeholder 5"/>
          <p:cNvSpPr>
            <a:spLocks noGrp="1"/>
          </p:cNvSpPr>
          <p:nvPr>
            <p:ph type="ftr" sz="quarter" idx="11"/>
          </p:nvPr>
        </p:nvSpPr>
        <p:spPr/>
        <p:txBody>
          <a:bodyPr/>
          <a:lstStyle/>
          <a:p>
            <a:r>
              <a:rPr lang="en-US" dirty="0" smtClean="0"/>
              <a:t>City of Laguna Beach - Investment Status Report </a:t>
            </a:r>
            <a:endParaRPr lang="en-US" dirty="0"/>
          </a:p>
        </p:txBody>
      </p:sp>
      <p:sp>
        <p:nvSpPr>
          <p:cNvPr id="7" name="Slide Number Placeholder 6"/>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4090039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7E750A-2928-49CA-8454-DA97BF1E48B5}" type="datetime1">
              <a:rPr lang="en-US" smtClean="0"/>
              <a:t>5/14/2018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City of Laguna Beach - Investment Status Report </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13713668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99477" y="380421"/>
            <a:ext cx="7772400" cy="1752600"/>
          </a:xfrm>
        </p:spPr>
        <p:txBody>
          <a:bodyPr>
            <a:noAutofit/>
          </a:bodyPr>
          <a:lstStyle/>
          <a:p>
            <a:r>
              <a:rPr lang="en-US" sz="2400" b="1" dirty="0" smtClean="0"/>
              <a:t>City of Laguna Beach</a:t>
            </a:r>
            <a:r>
              <a:rPr lang="en-US" sz="2400" dirty="0" smtClean="0"/>
              <a:t/>
            </a:r>
            <a:br>
              <a:rPr lang="en-US" sz="2400" dirty="0" smtClean="0"/>
            </a:br>
            <a:r>
              <a:rPr lang="en-US" sz="2400" b="1" dirty="0" smtClean="0"/>
              <a:t>Investment Status Report</a:t>
            </a:r>
            <a:r>
              <a:rPr lang="en-US" sz="3200" dirty="0" smtClean="0"/>
              <a:t/>
            </a:r>
            <a:br>
              <a:rPr lang="en-US" sz="3200" dirty="0" smtClean="0"/>
            </a:br>
            <a:r>
              <a:rPr lang="en-US" sz="1800" b="1" dirty="0" smtClean="0"/>
              <a:t>With Guest Financial Expert</a:t>
            </a:r>
            <a:br>
              <a:rPr lang="en-US" sz="1800" b="1" dirty="0" smtClean="0"/>
            </a:br>
            <a:r>
              <a:rPr lang="en-US" sz="1800" b="1" dirty="0" smtClean="0"/>
              <a:t>Bill Blackwill, Managing Director</a:t>
            </a:r>
            <a:br>
              <a:rPr lang="en-US" sz="1800" b="1" dirty="0" smtClean="0"/>
            </a:br>
            <a:r>
              <a:rPr lang="en-US" sz="1800" b="1" dirty="0" smtClean="0"/>
              <a:t>Stifel Investment Services</a:t>
            </a:r>
            <a:endParaRPr lang="en-US" sz="1800" b="1" dirty="0"/>
          </a:p>
        </p:txBody>
      </p:sp>
      <p:sp>
        <p:nvSpPr>
          <p:cNvPr id="2" name="Subtitle 1"/>
          <p:cNvSpPr>
            <a:spLocks noGrp="1"/>
          </p:cNvSpPr>
          <p:nvPr>
            <p:ph type="subTitle" idx="1"/>
          </p:nvPr>
        </p:nvSpPr>
        <p:spPr>
          <a:xfrm>
            <a:off x="533400" y="2362200"/>
            <a:ext cx="7924800" cy="4267200"/>
          </a:xfrm>
        </p:spPr>
        <p:txBody>
          <a:bodyPr>
            <a:normAutofit fontScale="77500" lnSpcReduction="20000"/>
          </a:bodyPr>
          <a:lstStyle/>
          <a:p>
            <a:r>
              <a:rPr lang="en-US" sz="1500" cap="none" dirty="0" smtClean="0">
                <a:latin typeface="Georgia" pitchFamily="18" charset="0"/>
              </a:rPr>
              <a:t>Thursday May 8, 2018 3:30 to </a:t>
            </a:r>
            <a:r>
              <a:rPr lang="en-US" sz="1500" cap="none" dirty="0" smtClean="0">
                <a:latin typeface="Georgia" pitchFamily="18" charset="0"/>
              </a:rPr>
              <a:t>4:50pm</a:t>
            </a:r>
            <a:r>
              <a:rPr lang="en-US" sz="1500" cap="none" dirty="0" smtClean="0">
                <a:latin typeface="Georgia" pitchFamily="18" charset="0"/>
              </a:rPr>
              <a:t>; Laguna Beach City Hall, Conference Room A</a:t>
            </a:r>
          </a:p>
          <a:p>
            <a:endParaRPr lang="en-US" sz="1500" dirty="0">
              <a:latin typeface="Georgia" pitchFamily="18" charset="0"/>
            </a:endParaRPr>
          </a:p>
          <a:p>
            <a:r>
              <a:rPr lang="en-US" sz="1500" b="1" cap="none" dirty="0" smtClean="0">
                <a:latin typeface="Georgia" pitchFamily="18" charset="0"/>
              </a:rPr>
              <a:t>Attendees:</a:t>
            </a:r>
            <a:r>
              <a:rPr lang="en-US" sz="1500" cap="none" dirty="0" smtClean="0">
                <a:latin typeface="Georgia" pitchFamily="18" charset="0"/>
              </a:rPr>
              <a:t>  Karl Koski, Public Representative; Bob Whalen, Councilmember; John Pietig, City Manager; </a:t>
            </a:r>
            <a:r>
              <a:rPr lang="en-US" sz="1500" cap="none" dirty="0" smtClean="0">
                <a:latin typeface="Georgia" pitchFamily="18" charset="0"/>
              </a:rPr>
              <a:t>Gavin</a:t>
            </a:r>
          </a:p>
          <a:p>
            <a:r>
              <a:rPr lang="en-US" sz="1500" cap="none" dirty="0" smtClean="0">
                <a:latin typeface="Georgia" pitchFamily="18" charset="0"/>
              </a:rPr>
              <a:t> </a:t>
            </a:r>
            <a:r>
              <a:rPr lang="en-US" sz="1500" cap="none" dirty="0" smtClean="0">
                <a:latin typeface="Georgia" pitchFamily="18" charset="0"/>
              </a:rPr>
              <a:t>Curran, Director of Finance; Vicki McIntosh, CPA, Deputy City Treasurer</a:t>
            </a:r>
          </a:p>
          <a:p>
            <a:endParaRPr lang="en-US" sz="1500" cap="none" dirty="0" smtClean="0">
              <a:latin typeface="Georgia" pitchFamily="18" charset="0"/>
            </a:endParaRPr>
          </a:p>
          <a:p>
            <a:endParaRPr lang="en-US" sz="1500" cap="none" dirty="0">
              <a:latin typeface="Georgia" pitchFamily="18" charset="0"/>
            </a:endParaRPr>
          </a:p>
          <a:p>
            <a:r>
              <a:rPr lang="en-US" b="1" cap="none" dirty="0" smtClean="0">
                <a:latin typeface="Georgia" pitchFamily="18" charset="0"/>
              </a:rPr>
              <a:t>Agenda</a:t>
            </a:r>
          </a:p>
          <a:p>
            <a:endParaRPr lang="en-US" sz="1500" cap="none" dirty="0" smtClean="0">
              <a:latin typeface="Georgia" pitchFamily="18" charset="0"/>
            </a:endParaRPr>
          </a:p>
          <a:p>
            <a:pPr marL="342900" indent="-342900" algn="l">
              <a:buFont typeface="+mj-lt"/>
              <a:buAutoNum type="arabicPeriod"/>
            </a:pPr>
            <a:r>
              <a:rPr lang="en-US" sz="1500" cap="none" dirty="0" smtClean="0">
                <a:latin typeface="Georgia" pitchFamily="18" charset="0"/>
              </a:rPr>
              <a:t>Status of investments, March 31, 2018							2                    	</a:t>
            </a:r>
          </a:p>
          <a:p>
            <a:pPr marL="342900" indent="-342900" algn="l">
              <a:buFont typeface="+mj-lt"/>
              <a:buAutoNum type="arabicPeriod"/>
            </a:pPr>
            <a:r>
              <a:rPr lang="en-US" sz="1500" cap="none" dirty="0" smtClean="0">
                <a:latin typeface="Georgia" pitchFamily="18" charset="0"/>
              </a:rPr>
              <a:t>Investing in a rising rate environment, Bill Blackwill 						7</a:t>
            </a:r>
            <a:br>
              <a:rPr lang="en-US" sz="1500" cap="none" dirty="0" smtClean="0">
                <a:latin typeface="Georgia" pitchFamily="18" charset="0"/>
              </a:rPr>
            </a:br>
            <a:r>
              <a:rPr lang="en-US" sz="1500" cap="none" dirty="0" smtClean="0">
                <a:latin typeface="Georgia" pitchFamily="18" charset="0"/>
              </a:rPr>
              <a:t>	</a:t>
            </a:r>
          </a:p>
          <a:p>
            <a:pPr marL="342900" indent="-342900" algn="l">
              <a:buFont typeface="+mj-lt"/>
              <a:buAutoNum type="arabicPeriod"/>
            </a:pPr>
            <a:r>
              <a:rPr lang="en-US" sz="1500" cap="none" dirty="0" smtClean="0">
                <a:latin typeface="Georgia" pitchFamily="18" charset="0"/>
              </a:rPr>
              <a:t>Progress Report and Socially Responsible Investing Discussion					16</a:t>
            </a:r>
          </a:p>
          <a:p>
            <a:pPr marL="342900" indent="-342900" algn="l">
              <a:buFont typeface="+mj-lt"/>
              <a:buAutoNum type="arabicPeriod"/>
            </a:pPr>
            <a:endParaRPr lang="en-US" sz="1500" cap="none" dirty="0" smtClean="0">
              <a:latin typeface="Georgia" pitchFamily="18" charset="0"/>
            </a:endParaRPr>
          </a:p>
          <a:p>
            <a:pPr marL="342900" indent="-342900" algn="l">
              <a:buFont typeface="+mj-lt"/>
              <a:buAutoNum type="arabicPeriod"/>
            </a:pPr>
            <a:r>
              <a:rPr lang="en-US" sz="1500" dirty="0" smtClean="0">
                <a:latin typeface="Georgia" pitchFamily="18" charset="0"/>
              </a:rPr>
              <a:t>Committee Consensus and Discussion							17</a:t>
            </a:r>
            <a:r>
              <a:rPr lang="en-US" sz="1500" cap="none" dirty="0" smtClean="0">
                <a:latin typeface="Georgia" pitchFamily="18" charset="0"/>
              </a:rPr>
              <a:t>			            		</a:t>
            </a:r>
          </a:p>
          <a:p>
            <a:pPr algn="l"/>
            <a:endParaRPr lang="en-US" sz="1400" dirty="0" smtClean="0"/>
          </a:p>
          <a:p>
            <a:r>
              <a:rPr lang="en-US" sz="1500" cap="none" dirty="0" smtClean="0">
                <a:latin typeface="Georgia" pitchFamily="18" charset="0"/>
              </a:rPr>
              <a:t>Laura Parisi, CPA, CCMT</a:t>
            </a:r>
          </a:p>
          <a:p>
            <a:r>
              <a:rPr lang="en-US" sz="1500" cap="none" dirty="0" smtClean="0">
                <a:latin typeface="Georgia" pitchFamily="18" charset="0"/>
              </a:rPr>
              <a:t>City Treasurer</a:t>
            </a:r>
            <a:endParaRPr lang="en-US" sz="1500" cap="none" dirty="0">
              <a:latin typeface="Georgia" pitchFamily="18"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1"/>
            <a:ext cx="1066800" cy="1065640"/>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558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32CC-9E90-46F5-BCB1-925AE7803263}" type="datetime1">
              <a:rPr lang="en-US" smtClean="0"/>
              <a:t>5/14/2018</a:t>
            </a:fld>
            <a:endParaRPr lang="en-US" dirty="0"/>
          </a:p>
        </p:txBody>
      </p:sp>
      <p:sp>
        <p:nvSpPr>
          <p:cNvPr id="3" name="Footer Placeholder 2"/>
          <p:cNvSpPr>
            <a:spLocks noGrp="1"/>
          </p:cNvSpPr>
          <p:nvPr>
            <p:ph type="ftr" sz="quarter" idx="11"/>
          </p:nvPr>
        </p:nvSpPr>
        <p:spPr/>
        <p:txBody>
          <a:bodyPr/>
          <a:lstStyle/>
          <a:p>
            <a:r>
              <a:rPr lang="en-US" dirty="0" smtClean="0"/>
              <a:t>City of Laguna Beach - Investment Status Report </a:t>
            </a:r>
            <a:endParaRPr lang="en-US" dirty="0"/>
          </a:p>
        </p:txBody>
      </p:sp>
      <p:sp>
        <p:nvSpPr>
          <p:cNvPr id="4" name="Slide Number Placeholder 3"/>
          <p:cNvSpPr>
            <a:spLocks noGrp="1"/>
          </p:cNvSpPr>
          <p:nvPr>
            <p:ph type="sldNum" sz="quarter" idx="12"/>
          </p:nvPr>
        </p:nvSpPr>
        <p:spPr/>
        <p:txBody>
          <a:bodyPr/>
          <a:lstStyle/>
          <a:p>
            <a:fld id="{0241204F-F358-4924-AA12-F711B0C312C8}"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1066800" y="904875"/>
            <a:ext cx="7010400" cy="5048250"/>
          </a:xfrm>
          <a:prstGeom prst="rect">
            <a:avLst/>
          </a:prstGeom>
        </p:spPr>
      </p:pic>
    </p:spTree>
    <p:extLst>
      <p:ext uri="{BB962C8B-B14F-4D97-AF65-F5344CB8AC3E}">
        <p14:creationId xmlns:p14="http://schemas.microsoft.com/office/powerpoint/2010/main" val="3920369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32CC-9E90-46F5-BCB1-925AE7803263}" type="datetime1">
              <a:rPr lang="en-US" smtClean="0"/>
              <a:t>5/14/2018</a:t>
            </a:fld>
            <a:endParaRPr lang="en-US" dirty="0"/>
          </a:p>
        </p:txBody>
      </p:sp>
      <p:sp>
        <p:nvSpPr>
          <p:cNvPr id="3" name="Footer Placeholder 2"/>
          <p:cNvSpPr>
            <a:spLocks noGrp="1"/>
          </p:cNvSpPr>
          <p:nvPr>
            <p:ph type="ftr" sz="quarter" idx="11"/>
          </p:nvPr>
        </p:nvSpPr>
        <p:spPr/>
        <p:txBody>
          <a:bodyPr/>
          <a:lstStyle/>
          <a:p>
            <a:r>
              <a:rPr lang="en-US" dirty="0" smtClean="0"/>
              <a:t>City of Laguna Beach - Investment Status Report </a:t>
            </a:r>
            <a:endParaRPr lang="en-US" dirty="0"/>
          </a:p>
        </p:txBody>
      </p:sp>
      <p:sp>
        <p:nvSpPr>
          <p:cNvPr id="4" name="Slide Number Placeholder 3"/>
          <p:cNvSpPr>
            <a:spLocks noGrp="1"/>
          </p:cNvSpPr>
          <p:nvPr>
            <p:ph type="sldNum" sz="quarter" idx="12"/>
          </p:nvPr>
        </p:nvSpPr>
        <p:spPr/>
        <p:txBody>
          <a:bodyPr/>
          <a:lstStyle/>
          <a:p>
            <a:fld id="{0241204F-F358-4924-AA12-F711B0C312C8}"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1066800" y="904875"/>
            <a:ext cx="7010400" cy="5048250"/>
          </a:xfrm>
          <a:prstGeom prst="rect">
            <a:avLst/>
          </a:prstGeom>
        </p:spPr>
      </p:pic>
    </p:spTree>
    <p:extLst>
      <p:ext uri="{BB962C8B-B14F-4D97-AF65-F5344CB8AC3E}">
        <p14:creationId xmlns:p14="http://schemas.microsoft.com/office/powerpoint/2010/main" val="4277741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32CC-9E90-46F5-BCB1-925AE7803263}" type="datetime1">
              <a:rPr lang="en-US" smtClean="0"/>
              <a:t>5/14/2018</a:t>
            </a:fld>
            <a:endParaRPr lang="en-US" dirty="0"/>
          </a:p>
        </p:txBody>
      </p:sp>
      <p:sp>
        <p:nvSpPr>
          <p:cNvPr id="3" name="Footer Placeholder 2"/>
          <p:cNvSpPr>
            <a:spLocks noGrp="1"/>
          </p:cNvSpPr>
          <p:nvPr>
            <p:ph type="ftr" sz="quarter" idx="11"/>
          </p:nvPr>
        </p:nvSpPr>
        <p:spPr/>
        <p:txBody>
          <a:bodyPr/>
          <a:lstStyle/>
          <a:p>
            <a:r>
              <a:rPr lang="en-US" dirty="0" smtClean="0"/>
              <a:t>City of Laguna Beach - Investment Status Report </a:t>
            </a:r>
            <a:endParaRPr lang="en-US" dirty="0"/>
          </a:p>
        </p:txBody>
      </p:sp>
      <p:sp>
        <p:nvSpPr>
          <p:cNvPr id="4" name="Slide Number Placeholder 3"/>
          <p:cNvSpPr>
            <a:spLocks noGrp="1"/>
          </p:cNvSpPr>
          <p:nvPr>
            <p:ph type="sldNum" sz="quarter" idx="12"/>
          </p:nvPr>
        </p:nvSpPr>
        <p:spPr/>
        <p:txBody>
          <a:bodyPr/>
          <a:lstStyle/>
          <a:p>
            <a:fld id="{0241204F-F358-4924-AA12-F711B0C312C8}"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1066800" y="904875"/>
            <a:ext cx="7010400" cy="5048250"/>
          </a:xfrm>
          <a:prstGeom prst="rect">
            <a:avLst/>
          </a:prstGeom>
        </p:spPr>
      </p:pic>
    </p:spTree>
    <p:extLst>
      <p:ext uri="{BB962C8B-B14F-4D97-AF65-F5344CB8AC3E}">
        <p14:creationId xmlns:p14="http://schemas.microsoft.com/office/powerpoint/2010/main" val="227142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32CC-9E90-46F5-BCB1-925AE7803263}" type="datetime1">
              <a:rPr lang="en-US" smtClean="0"/>
              <a:t>5/14/2018</a:t>
            </a:fld>
            <a:endParaRPr lang="en-US" dirty="0"/>
          </a:p>
        </p:txBody>
      </p:sp>
      <p:sp>
        <p:nvSpPr>
          <p:cNvPr id="3" name="Footer Placeholder 2"/>
          <p:cNvSpPr>
            <a:spLocks noGrp="1"/>
          </p:cNvSpPr>
          <p:nvPr>
            <p:ph type="ftr" sz="quarter" idx="11"/>
          </p:nvPr>
        </p:nvSpPr>
        <p:spPr/>
        <p:txBody>
          <a:bodyPr/>
          <a:lstStyle/>
          <a:p>
            <a:r>
              <a:rPr lang="en-US" dirty="0" smtClean="0"/>
              <a:t>City of Laguna Beach - Investment Status Report </a:t>
            </a:r>
            <a:endParaRPr lang="en-US" dirty="0"/>
          </a:p>
        </p:txBody>
      </p:sp>
      <p:sp>
        <p:nvSpPr>
          <p:cNvPr id="4" name="Slide Number Placeholder 3"/>
          <p:cNvSpPr>
            <a:spLocks noGrp="1"/>
          </p:cNvSpPr>
          <p:nvPr>
            <p:ph type="sldNum" sz="quarter" idx="12"/>
          </p:nvPr>
        </p:nvSpPr>
        <p:spPr/>
        <p:txBody>
          <a:bodyPr/>
          <a:lstStyle/>
          <a:p>
            <a:fld id="{0241204F-F358-4924-AA12-F711B0C312C8}" type="slidenum">
              <a:rPr lang="en-US" smtClean="0"/>
              <a:pPr/>
              <a:t>13</a:t>
            </a:fld>
            <a:endParaRPr lang="en-US" dirty="0"/>
          </a:p>
        </p:txBody>
      </p:sp>
      <p:pic>
        <p:nvPicPr>
          <p:cNvPr id="5" name="Picture 4"/>
          <p:cNvPicPr>
            <a:picLocks noChangeAspect="1"/>
          </p:cNvPicPr>
          <p:nvPr/>
        </p:nvPicPr>
        <p:blipFill>
          <a:blip r:embed="rId2"/>
          <a:stretch>
            <a:fillRect/>
          </a:stretch>
        </p:blipFill>
        <p:spPr>
          <a:xfrm>
            <a:off x="1066800" y="904875"/>
            <a:ext cx="7010400" cy="5048250"/>
          </a:xfrm>
          <a:prstGeom prst="rect">
            <a:avLst/>
          </a:prstGeom>
        </p:spPr>
      </p:pic>
    </p:spTree>
    <p:extLst>
      <p:ext uri="{BB962C8B-B14F-4D97-AF65-F5344CB8AC3E}">
        <p14:creationId xmlns:p14="http://schemas.microsoft.com/office/powerpoint/2010/main" val="3998878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32CC-9E90-46F5-BCB1-925AE7803263}" type="datetime1">
              <a:rPr lang="en-US" smtClean="0"/>
              <a:t>5/14/2018</a:t>
            </a:fld>
            <a:endParaRPr lang="en-US" dirty="0"/>
          </a:p>
        </p:txBody>
      </p:sp>
      <p:sp>
        <p:nvSpPr>
          <p:cNvPr id="3" name="Footer Placeholder 2"/>
          <p:cNvSpPr>
            <a:spLocks noGrp="1"/>
          </p:cNvSpPr>
          <p:nvPr>
            <p:ph type="ftr" sz="quarter" idx="11"/>
          </p:nvPr>
        </p:nvSpPr>
        <p:spPr/>
        <p:txBody>
          <a:bodyPr/>
          <a:lstStyle/>
          <a:p>
            <a:r>
              <a:rPr lang="en-US" dirty="0" smtClean="0"/>
              <a:t>City of Laguna Beach - Investment Status Report </a:t>
            </a:r>
            <a:endParaRPr lang="en-US" dirty="0"/>
          </a:p>
        </p:txBody>
      </p:sp>
      <p:sp>
        <p:nvSpPr>
          <p:cNvPr id="4" name="Slide Number Placeholder 3"/>
          <p:cNvSpPr>
            <a:spLocks noGrp="1"/>
          </p:cNvSpPr>
          <p:nvPr>
            <p:ph type="sldNum" sz="quarter" idx="12"/>
          </p:nvPr>
        </p:nvSpPr>
        <p:spPr/>
        <p:txBody>
          <a:bodyPr/>
          <a:lstStyle/>
          <a:p>
            <a:fld id="{0241204F-F358-4924-AA12-F711B0C312C8}"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1066800" y="904875"/>
            <a:ext cx="7010400" cy="5048250"/>
          </a:xfrm>
          <a:prstGeom prst="rect">
            <a:avLst/>
          </a:prstGeom>
        </p:spPr>
      </p:pic>
    </p:spTree>
    <p:extLst>
      <p:ext uri="{BB962C8B-B14F-4D97-AF65-F5344CB8AC3E}">
        <p14:creationId xmlns:p14="http://schemas.microsoft.com/office/powerpoint/2010/main" val="84803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32CC-9E90-46F5-BCB1-925AE7803263}" type="datetime1">
              <a:rPr lang="en-US" smtClean="0"/>
              <a:t>5/14/2018</a:t>
            </a:fld>
            <a:endParaRPr lang="en-US" dirty="0"/>
          </a:p>
        </p:txBody>
      </p:sp>
      <p:sp>
        <p:nvSpPr>
          <p:cNvPr id="3" name="Footer Placeholder 2"/>
          <p:cNvSpPr>
            <a:spLocks noGrp="1"/>
          </p:cNvSpPr>
          <p:nvPr>
            <p:ph type="ftr" sz="quarter" idx="11"/>
          </p:nvPr>
        </p:nvSpPr>
        <p:spPr/>
        <p:txBody>
          <a:bodyPr/>
          <a:lstStyle/>
          <a:p>
            <a:r>
              <a:rPr lang="en-US" dirty="0" smtClean="0"/>
              <a:t>City of Laguna Beach - Investment Status Report </a:t>
            </a:r>
            <a:endParaRPr lang="en-US" dirty="0"/>
          </a:p>
        </p:txBody>
      </p:sp>
      <p:sp>
        <p:nvSpPr>
          <p:cNvPr id="4" name="Slide Number Placeholder 3"/>
          <p:cNvSpPr>
            <a:spLocks noGrp="1"/>
          </p:cNvSpPr>
          <p:nvPr>
            <p:ph type="sldNum" sz="quarter" idx="12"/>
          </p:nvPr>
        </p:nvSpPr>
        <p:spPr/>
        <p:txBody>
          <a:bodyPr/>
          <a:lstStyle/>
          <a:p>
            <a:fld id="{0241204F-F358-4924-AA12-F711B0C312C8}" type="slidenum">
              <a:rPr lang="en-US" smtClean="0"/>
              <a:pPr/>
              <a:t>15</a:t>
            </a:fld>
            <a:endParaRPr lang="en-US" dirty="0"/>
          </a:p>
        </p:txBody>
      </p:sp>
      <p:pic>
        <p:nvPicPr>
          <p:cNvPr id="5" name="Picture 4"/>
          <p:cNvPicPr>
            <a:picLocks noChangeAspect="1"/>
          </p:cNvPicPr>
          <p:nvPr/>
        </p:nvPicPr>
        <p:blipFill>
          <a:blip r:embed="rId2"/>
          <a:stretch>
            <a:fillRect/>
          </a:stretch>
        </p:blipFill>
        <p:spPr>
          <a:xfrm>
            <a:off x="1066800" y="904875"/>
            <a:ext cx="7010400" cy="5048250"/>
          </a:xfrm>
          <a:prstGeom prst="rect">
            <a:avLst/>
          </a:prstGeom>
        </p:spPr>
      </p:pic>
    </p:spTree>
    <p:extLst>
      <p:ext uri="{BB962C8B-B14F-4D97-AF65-F5344CB8AC3E}">
        <p14:creationId xmlns:p14="http://schemas.microsoft.com/office/powerpoint/2010/main" val="613198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Progress Report and Socially Responsible Investing Discussion</a:t>
            </a:r>
            <a:endParaRPr lang="en-US" b="1" dirty="0"/>
          </a:p>
        </p:txBody>
      </p:sp>
      <p:sp>
        <p:nvSpPr>
          <p:cNvPr id="4" name="Footer Placeholder 3"/>
          <p:cNvSpPr>
            <a:spLocks noGrp="1"/>
          </p:cNvSpPr>
          <p:nvPr>
            <p:ph type="ftr" sz="quarter" idx="11"/>
          </p:nvPr>
        </p:nvSpPr>
        <p:spPr/>
        <p:txBody>
          <a:bodyPr/>
          <a:lstStyle/>
          <a:p>
            <a:r>
              <a:rPr lang="en-US" dirty="0" smtClean="0"/>
              <a:t>City of Laguna Beach - Investment Status Report </a:t>
            </a:r>
            <a:endParaRPr lang="en-US" dirty="0"/>
          </a:p>
        </p:txBody>
      </p:sp>
      <p:sp>
        <p:nvSpPr>
          <p:cNvPr id="6" name="Rectangle 5"/>
          <p:cNvSpPr/>
          <p:nvPr/>
        </p:nvSpPr>
        <p:spPr>
          <a:xfrm>
            <a:off x="283425" y="2133600"/>
            <a:ext cx="8689848" cy="4110164"/>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600" b="1" dirty="0" smtClean="0">
                <a:latin typeface="Calibri" panose="020F0502020204030204" pitchFamily="34" charset="0"/>
                <a:ea typeface="Calibri" panose="020F0502020204030204" pitchFamily="34" charset="0"/>
                <a:cs typeface="Times New Roman" panose="02020603050405020304" pitchFamily="18" charset="0"/>
              </a:rPr>
              <a:t>Progress Report</a:t>
            </a:r>
          </a:p>
          <a:p>
            <a:pPr marL="800100" lvl="1" indent="-342900">
              <a:lnSpc>
                <a:spcPct val="107000"/>
              </a:lnSpc>
              <a:buFont typeface="Symbol" panose="05050102010706020507" pitchFamily="18" charset="2"/>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Ad Hoc committee recommendations were implemented in the 2018 Investment Policy.</a:t>
            </a:r>
          </a:p>
          <a:p>
            <a:pPr marL="800100" lvl="1" indent="-342900">
              <a:lnSpc>
                <a:spcPct val="107000"/>
              </a:lnSpc>
              <a:buFont typeface="Symbol" panose="05050102010706020507" pitchFamily="18" charset="2"/>
              <a:buChar char=""/>
            </a:pPr>
            <a:r>
              <a:rPr lang="en-US" sz="1600" i="1" dirty="0" smtClean="0">
                <a:latin typeface="Calibri" panose="020F0502020204030204" pitchFamily="34" charset="0"/>
                <a:ea typeface="Calibri" panose="020F0502020204030204" pitchFamily="34" charset="0"/>
                <a:cs typeface="Times New Roman" panose="02020603050405020304" pitchFamily="18" charset="0"/>
              </a:rPr>
              <a:t>Certificate of Excellence </a:t>
            </a:r>
            <a:r>
              <a:rPr lang="en-US" sz="1600" dirty="0" smtClean="0">
                <a:latin typeface="Calibri" panose="020F0502020204030204" pitchFamily="34" charset="0"/>
                <a:ea typeface="Calibri" panose="020F0502020204030204" pitchFamily="34" charset="0"/>
                <a:cs typeface="Times New Roman" panose="02020603050405020304" pitchFamily="18" charset="0"/>
              </a:rPr>
              <a:t>awarded for the 2017 Investment Policy by the Association of Public Treasurers’ of the US &amp; Canada</a:t>
            </a: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Semi-annual </a:t>
            </a:r>
            <a:r>
              <a:rPr lang="en-US" sz="1600" dirty="0">
                <a:latin typeface="Calibri" panose="020F0502020204030204" pitchFamily="34" charset="0"/>
                <a:ea typeface="Calibri" panose="020F0502020204030204" pitchFamily="34" charset="0"/>
                <a:cs typeface="Times New Roman" panose="02020603050405020304" pitchFamily="18" charset="0"/>
              </a:rPr>
              <a:t>investment review by an outside CPA firm delayed until after Q1 2018.</a:t>
            </a:r>
          </a:p>
          <a:p>
            <a:pPr marL="800100" lvl="1" indent="-342900">
              <a:lnSpc>
                <a:spcPct val="107000"/>
              </a:lnSpc>
              <a:buFont typeface="Symbol" panose="05050102010706020507" pitchFamily="18" charset="2"/>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Selection of investment software in process.  Cost is a concern of the City Manager.  Budgeted at $10,000 per year starting this year.  Implementation early next year.</a:t>
            </a:r>
          </a:p>
          <a:p>
            <a:pPr lvl="1">
              <a:lnSpc>
                <a:spcPct val="107000"/>
              </a:lnSpc>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b="1" dirty="0" smtClean="0">
                <a:latin typeface="Calibri" panose="020F0502020204030204" pitchFamily="34" charset="0"/>
                <a:ea typeface="Calibri" panose="020F0502020204030204" pitchFamily="34" charset="0"/>
                <a:cs typeface="Times New Roman" panose="02020603050405020304" pitchFamily="18" charset="0"/>
              </a:rPr>
              <a:t>Socially Responsible Investing</a:t>
            </a:r>
          </a:p>
          <a:p>
            <a:pPr marL="800100" lvl="1" indent="-342900">
              <a:lnSpc>
                <a:spcPct val="107000"/>
              </a:lnSpc>
              <a:buFont typeface="Symbol" panose="05050102010706020507" pitchFamily="18" charset="2"/>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Practice</a:t>
            </a:r>
          </a:p>
          <a:p>
            <a:pPr marL="800100" lvl="1" indent="-342900">
              <a:lnSpc>
                <a:spcPct val="107000"/>
              </a:lnSpc>
              <a:buFont typeface="Symbol" panose="05050102010706020507" pitchFamily="18" charset="2"/>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Policy change?</a:t>
            </a:r>
          </a:p>
          <a:p>
            <a:pPr lvl="1">
              <a:lnSpc>
                <a:spcPct val="107000"/>
              </a:lnSpc>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800"/>
              </a:spcAft>
            </a:pPr>
            <a:r>
              <a:rPr lang="en-US" b="1" i="1" dirty="0" smtClean="0">
                <a:latin typeface="Calibri" panose="020F0502020204030204" pitchFamily="34" charset="0"/>
                <a:ea typeface="Calibri" panose="020F0502020204030204" pitchFamily="34" charset="0"/>
                <a:cs typeface="Times New Roman" panose="02020603050405020304" pitchFamily="18" charset="0"/>
              </a:rPr>
              <a:t>Thank you for your assistance in reviewing the 2018 investments held by the City of Laguna Beach!</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ate Placeholder 6"/>
          <p:cNvSpPr>
            <a:spLocks noGrp="1"/>
          </p:cNvSpPr>
          <p:nvPr>
            <p:ph type="dt" sz="half" idx="10"/>
          </p:nvPr>
        </p:nvSpPr>
        <p:spPr/>
        <p:txBody>
          <a:bodyPr/>
          <a:lstStyle/>
          <a:p>
            <a:fld id="{8CF4C802-A749-4531-B16A-FA5B03DD92DD}" type="datetime1">
              <a:rPr lang="en-US" smtClean="0"/>
              <a:t>5/14/2018</a:t>
            </a:fld>
            <a:endParaRPr lang="en-US" dirty="0"/>
          </a:p>
        </p:txBody>
      </p:sp>
      <p:sp>
        <p:nvSpPr>
          <p:cNvPr id="8" name="Slide Number Placeholder 7"/>
          <p:cNvSpPr>
            <a:spLocks noGrp="1"/>
          </p:cNvSpPr>
          <p:nvPr>
            <p:ph type="sldNum" sz="quarter" idx="12"/>
          </p:nvPr>
        </p:nvSpPr>
        <p:spPr/>
        <p:txBody>
          <a:bodyPr/>
          <a:lstStyle/>
          <a:p>
            <a:fld id="{0241204F-F358-4924-AA12-F711B0C312C8}" type="slidenum">
              <a:rPr lang="en-US" smtClean="0"/>
              <a:pPr/>
              <a:t>16</a:t>
            </a:fld>
            <a:endParaRPr lang="en-US" dirty="0"/>
          </a:p>
        </p:txBody>
      </p:sp>
    </p:spTree>
    <p:extLst>
      <p:ext uri="{BB962C8B-B14F-4D97-AF65-F5344CB8AC3E}">
        <p14:creationId xmlns:p14="http://schemas.microsoft.com/office/powerpoint/2010/main" val="344989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Committee Consensus and Discussion</a:t>
            </a:r>
            <a:endParaRPr lang="en-US" b="1" dirty="0"/>
          </a:p>
        </p:txBody>
      </p:sp>
      <p:sp>
        <p:nvSpPr>
          <p:cNvPr id="4" name="Footer Placeholder 3"/>
          <p:cNvSpPr>
            <a:spLocks noGrp="1"/>
          </p:cNvSpPr>
          <p:nvPr>
            <p:ph type="ftr" sz="quarter" idx="11"/>
          </p:nvPr>
        </p:nvSpPr>
        <p:spPr/>
        <p:txBody>
          <a:bodyPr/>
          <a:lstStyle/>
          <a:p>
            <a:r>
              <a:rPr lang="en-US" dirty="0" smtClean="0"/>
              <a:t>City of Laguna Beach - Investment Status Report </a:t>
            </a:r>
            <a:endParaRPr lang="en-US" dirty="0"/>
          </a:p>
        </p:txBody>
      </p:sp>
      <p:sp>
        <p:nvSpPr>
          <p:cNvPr id="6" name="Rectangle 5"/>
          <p:cNvSpPr/>
          <p:nvPr/>
        </p:nvSpPr>
        <p:spPr>
          <a:xfrm>
            <a:off x="283425" y="2133600"/>
            <a:ext cx="8689848" cy="351743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600" b="1" dirty="0" smtClean="0">
                <a:latin typeface="Calibri" panose="020F0502020204030204" pitchFamily="34" charset="0"/>
                <a:ea typeface="Calibri" panose="020F0502020204030204" pitchFamily="34" charset="0"/>
                <a:cs typeface="Times New Roman" panose="02020603050405020304" pitchFamily="18" charset="0"/>
              </a:rPr>
              <a:t>Consensus Recommendations</a:t>
            </a:r>
          </a:p>
          <a:p>
            <a:pPr marL="800100" lvl="1" indent="-342900">
              <a:lnSpc>
                <a:spcPct val="107000"/>
              </a:lnSpc>
              <a:buFont typeface="Symbol" panose="05050102010706020507" pitchFamily="18" charset="2"/>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Exclude unrealized losses from consideration when selecting investments.</a:t>
            </a:r>
          </a:p>
          <a:p>
            <a:pPr marL="800100" lvl="1" indent="-342900">
              <a:lnSpc>
                <a:spcPct val="107000"/>
              </a:lnSpc>
              <a:buFont typeface="Symbol" panose="05050102010706020507" pitchFamily="18" charset="2"/>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Achieving budgeted investment income is a secondary consideration when selecting securities.  The adopted budget includes only </a:t>
            </a:r>
            <a:r>
              <a:rPr lang="en-US" sz="1600" i="1" dirty="0" smtClean="0">
                <a:latin typeface="Calibri" panose="020F0502020204030204" pitchFamily="34" charset="0"/>
                <a:ea typeface="Calibri" panose="020F0502020204030204" pitchFamily="34" charset="0"/>
                <a:cs typeface="Times New Roman" panose="02020603050405020304" pitchFamily="18" charset="0"/>
              </a:rPr>
              <a:t>realized</a:t>
            </a:r>
            <a:r>
              <a:rPr lang="en-US" sz="1600" dirty="0" smtClean="0">
                <a:latin typeface="Calibri" panose="020F0502020204030204" pitchFamily="34" charset="0"/>
                <a:ea typeface="Calibri" panose="020F0502020204030204" pitchFamily="34" charset="0"/>
                <a:cs typeface="Times New Roman" panose="02020603050405020304" pitchFamily="18" charset="0"/>
              </a:rPr>
              <a:t> investment income.</a:t>
            </a:r>
          </a:p>
          <a:p>
            <a:pPr marL="800100" lvl="1" indent="-342900">
              <a:lnSpc>
                <a:spcPct val="107000"/>
              </a:lnSpc>
              <a:buFont typeface="Symbol" panose="05050102010706020507" pitchFamily="18" charset="2"/>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The Investment Policy adequately states the intended policies of Safety, Liquidity and Yield.  Socially Responsible Investing is desirable but a lower priority.</a:t>
            </a:r>
          </a:p>
          <a:p>
            <a:pPr marL="800100" lvl="1" indent="-342900">
              <a:lnSpc>
                <a:spcPct val="107000"/>
              </a:lnSpc>
              <a:buFont typeface="Symbol" panose="05050102010706020507" pitchFamily="18" charset="2"/>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Refine cash flows when possible.  Continuously search of and encourage further improvement in documenting the timing of forecasted disbursements.  Identify opportunities to prepare monthly cash flow estimates based on City Council approved budgets.</a:t>
            </a:r>
          </a:p>
          <a:p>
            <a:pPr lvl="1">
              <a:lnSpc>
                <a:spcPct val="107000"/>
              </a:lnSpc>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b="1" dirty="0" smtClean="0">
                <a:latin typeface="Calibri" panose="020F0502020204030204" pitchFamily="34" charset="0"/>
                <a:ea typeface="Calibri" panose="020F0502020204030204" pitchFamily="34" charset="0"/>
                <a:cs typeface="Times New Roman" panose="02020603050405020304" pitchFamily="18" charset="0"/>
              </a:rPr>
              <a:t>Discussion</a:t>
            </a:r>
          </a:p>
          <a:p>
            <a:pPr marL="800100" lvl="1" indent="-342900">
              <a:lnSpc>
                <a:spcPct val="107000"/>
              </a:lnSpc>
              <a:buFont typeface="Symbol" panose="05050102010706020507" pitchFamily="18" charset="2"/>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When financially advantageous to the overall portfolio, make it acceptable to sell some investments, even at a loss.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ate Placeholder 6"/>
          <p:cNvSpPr>
            <a:spLocks noGrp="1"/>
          </p:cNvSpPr>
          <p:nvPr>
            <p:ph type="dt" sz="half" idx="10"/>
          </p:nvPr>
        </p:nvSpPr>
        <p:spPr/>
        <p:txBody>
          <a:bodyPr/>
          <a:lstStyle/>
          <a:p>
            <a:fld id="{8CF4C802-A749-4531-B16A-FA5B03DD92DD}" type="datetime1">
              <a:rPr lang="en-US" smtClean="0"/>
              <a:t>5/14/2018</a:t>
            </a:fld>
            <a:endParaRPr lang="en-US" dirty="0"/>
          </a:p>
        </p:txBody>
      </p:sp>
      <p:sp>
        <p:nvSpPr>
          <p:cNvPr id="8" name="Slide Number Placeholder 7"/>
          <p:cNvSpPr>
            <a:spLocks noGrp="1"/>
          </p:cNvSpPr>
          <p:nvPr>
            <p:ph type="sldNum" sz="quarter" idx="12"/>
          </p:nvPr>
        </p:nvSpPr>
        <p:spPr/>
        <p:txBody>
          <a:bodyPr/>
          <a:lstStyle/>
          <a:p>
            <a:fld id="{0241204F-F358-4924-AA12-F711B0C312C8}" type="slidenum">
              <a:rPr lang="en-US" smtClean="0"/>
              <a:pPr/>
              <a:t>17</a:t>
            </a:fld>
            <a:endParaRPr lang="en-US" dirty="0"/>
          </a:p>
        </p:txBody>
      </p:sp>
    </p:spTree>
    <p:extLst>
      <p:ext uri="{BB962C8B-B14F-4D97-AF65-F5344CB8AC3E}">
        <p14:creationId xmlns:p14="http://schemas.microsoft.com/office/powerpoint/2010/main" val="286792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Investment Priorities</a:t>
            </a:r>
            <a:endParaRPr lang="en-US" b="1" dirty="0"/>
          </a:p>
        </p:txBody>
      </p:sp>
      <p:sp>
        <p:nvSpPr>
          <p:cNvPr id="6" name="Content Placeholder 5"/>
          <p:cNvSpPr>
            <a:spLocks noGrp="1"/>
          </p:cNvSpPr>
          <p:nvPr>
            <p:ph idx="1"/>
          </p:nvPr>
        </p:nvSpPr>
        <p:spPr/>
        <p:txBody>
          <a:bodyPr>
            <a:normAutofit/>
          </a:bodyPr>
          <a:lstStyle/>
          <a:p>
            <a:r>
              <a:rPr lang="en-US" dirty="0" smtClean="0"/>
              <a:t>Top priority is </a:t>
            </a:r>
            <a:r>
              <a:rPr lang="en-US" b="1" i="1" dirty="0" smtClean="0"/>
              <a:t>Safety</a:t>
            </a:r>
            <a:r>
              <a:rPr lang="en-US" dirty="0" smtClean="0"/>
              <a:t> of taxpayer dollars achieved through internal controls, portfolio diversification, experienced brokers and custodial bank.  Reliable monthly reporting, semi-annual outside auditor review, annual audit and this committee provided guidance.  </a:t>
            </a:r>
          </a:p>
          <a:p>
            <a:pPr marL="0" indent="0">
              <a:buNone/>
            </a:pPr>
            <a:endParaRPr lang="en-US" dirty="0" smtClean="0"/>
          </a:p>
          <a:p>
            <a:r>
              <a:rPr lang="en-US" b="1" i="1" dirty="0" smtClean="0"/>
              <a:t>Liquidity</a:t>
            </a:r>
            <a:r>
              <a:rPr lang="en-US" dirty="0" smtClean="0"/>
              <a:t> in a rising rate environment is critical.  Fewer to no bond calls.</a:t>
            </a:r>
          </a:p>
          <a:p>
            <a:pPr marL="0" indent="0">
              <a:buNone/>
            </a:pPr>
            <a:endParaRPr lang="en-US" dirty="0" smtClean="0"/>
          </a:p>
          <a:p>
            <a:r>
              <a:rPr lang="en-US" b="1" i="1" dirty="0" smtClean="0"/>
              <a:t>Yield</a:t>
            </a:r>
            <a:r>
              <a:rPr lang="en-US" dirty="0" smtClean="0"/>
              <a:t> increases as positions mature and can be invested at the higher market rates.  Cash flow management is key.</a:t>
            </a:r>
            <a:endParaRPr lang="en-US" i="1" dirty="0" smtClean="0"/>
          </a:p>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City of Laguna Beach - Investment Status Report </a:t>
            </a:r>
            <a:endParaRPr lang="en-US" dirty="0"/>
          </a:p>
        </p:txBody>
      </p:sp>
      <p:sp>
        <p:nvSpPr>
          <p:cNvPr id="7" name="Date Placeholder 6"/>
          <p:cNvSpPr>
            <a:spLocks noGrp="1"/>
          </p:cNvSpPr>
          <p:nvPr>
            <p:ph type="dt" sz="half" idx="10"/>
          </p:nvPr>
        </p:nvSpPr>
        <p:spPr/>
        <p:txBody>
          <a:bodyPr/>
          <a:lstStyle/>
          <a:p>
            <a:fld id="{A71BE1B9-F7FB-4B6F-BB72-F1DC2AFD8EE0}" type="datetime1">
              <a:rPr lang="en-US" smtClean="0"/>
              <a:t>5/14/2018</a:t>
            </a:fld>
            <a:endParaRPr lang="en-US" dirty="0"/>
          </a:p>
        </p:txBody>
      </p:sp>
      <p:sp>
        <p:nvSpPr>
          <p:cNvPr id="8" name="Slide Number Placeholder 7"/>
          <p:cNvSpPr>
            <a:spLocks noGrp="1"/>
          </p:cNvSpPr>
          <p:nvPr>
            <p:ph type="sldNum" sz="quarter" idx="12"/>
          </p:nvPr>
        </p:nvSpPr>
        <p:spPr/>
        <p:txBody>
          <a:bodyPr/>
          <a:lstStyle/>
          <a:p>
            <a:fld id="{0241204F-F358-4924-AA12-F711B0C312C8}" type="slidenum">
              <a:rPr lang="en-US" smtClean="0"/>
              <a:pPr/>
              <a:t>2</a:t>
            </a:fld>
            <a:endParaRPr lang="en-US" dirty="0"/>
          </a:p>
        </p:txBody>
      </p:sp>
    </p:spTree>
    <p:extLst>
      <p:ext uri="{BB962C8B-B14F-4D97-AF65-F5344CB8AC3E}">
        <p14:creationId xmlns:p14="http://schemas.microsoft.com/office/powerpoint/2010/main" val="312284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
            </a:r>
            <a:br>
              <a:rPr lang="en-US" sz="2400" dirty="0" smtClean="0"/>
            </a:br>
            <a:r>
              <a:rPr lang="en-US" sz="2400" dirty="0" smtClean="0"/>
              <a:t/>
            </a:r>
            <a:br>
              <a:rPr lang="en-US" sz="2400" dirty="0" smtClean="0"/>
            </a:br>
            <a:r>
              <a:rPr lang="en-US" sz="2400" b="1" dirty="0" smtClean="0"/>
              <a:t>Safety</a:t>
            </a:r>
            <a:r>
              <a:rPr lang="en-US" sz="2400" dirty="0" smtClean="0"/>
              <a:t> - $102,197,000 at March 31, 2018</a:t>
            </a:r>
            <a:r>
              <a:rPr lang="en-US" sz="2000" dirty="0" smtClean="0"/>
              <a:t/>
            </a:r>
            <a:br>
              <a:rPr lang="en-US" sz="2000" dirty="0" smtClean="0"/>
            </a:br>
            <a:r>
              <a:rPr lang="en-US" sz="2000" dirty="0" smtClean="0"/>
              <a:t>Highly Rated and Diversified Investments</a:t>
            </a:r>
            <a:endParaRPr lang="en-US" sz="2000" dirty="0"/>
          </a:p>
        </p:txBody>
      </p:sp>
      <p:graphicFrame>
        <p:nvGraphicFramePr>
          <p:cNvPr id="16" name="Content Placeholder 15"/>
          <p:cNvGraphicFramePr>
            <a:graphicFrameLocks noGrp="1"/>
          </p:cNvGraphicFramePr>
          <p:nvPr>
            <p:ph sz="half" idx="2"/>
            <p:extLst>
              <p:ext uri="{D42A27DB-BD31-4B8C-83A1-F6EECF244321}">
                <p14:modId xmlns:p14="http://schemas.microsoft.com/office/powerpoint/2010/main" val="553234278"/>
              </p:ext>
            </p:extLst>
          </p:nvPr>
        </p:nvGraphicFramePr>
        <p:xfrm>
          <a:off x="4629150" y="1825625"/>
          <a:ext cx="38862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dirty="0" smtClean="0"/>
              <a:t>City of Laguna Beach - Investment Status Report </a:t>
            </a:r>
            <a:endParaRPr lang="en-US" dirty="0"/>
          </a:p>
        </p:txBody>
      </p:sp>
      <p:sp>
        <p:nvSpPr>
          <p:cNvPr id="6" name="Date Placeholder 5"/>
          <p:cNvSpPr>
            <a:spLocks noGrp="1"/>
          </p:cNvSpPr>
          <p:nvPr>
            <p:ph type="dt" sz="half" idx="10"/>
          </p:nvPr>
        </p:nvSpPr>
        <p:spPr/>
        <p:txBody>
          <a:bodyPr/>
          <a:lstStyle/>
          <a:p>
            <a:fld id="{7069C73F-9676-4C4C-A3D3-704C78D66C0F}" type="datetime1">
              <a:rPr lang="en-US" smtClean="0"/>
              <a:t>5/14/2018</a:t>
            </a:fld>
            <a:endParaRPr lang="en-US" dirty="0"/>
          </a:p>
        </p:txBody>
      </p:sp>
      <p:sp>
        <p:nvSpPr>
          <p:cNvPr id="7" name="Slide Number Placeholder 6"/>
          <p:cNvSpPr>
            <a:spLocks noGrp="1"/>
          </p:cNvSpPr>
          <p:nvPr>
            <p:ph type="sldNum" sz="quarter" idx="12"/>
          </p:nvPr>
        </p:nvSpPr>
        <p:spPr/>
        <p:txBody>
          <a:bodyPr/>
          <a:lstStyle/>
          <a:p>
            <a:fld id="{0241204F-F358-4924-AA12-F711B0C312C8}" type="slidenum">
              <a:rPr lang="en-US" smtClean="0"/>
              <a:pPr/>
              <a:t>3</a:t>
            </a:fld>
            <a:endParaRPr lang="en-US" dirty="0"/>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4230968945"/>
              </p:ext>
            </p:extLst>
          </p:nvPr>
        </p:nvGraphicFramePr>
        <p:xfrm>
          <a:off x="228600" y="1825625"/>
          <a:ext cx="428625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891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Liquidity</a:t>
            </a:r>
            <a:r>
              <a:rPr lang="en-US" dirty="0" smtClean="0"/>
              <a:t> and Cash Flow</a:t>
            </a:r>
            <a:endParaRPr lang="en-US" dirty="0"/>
          </a:p>
        </p:txBody>
      </p:sp>
      <p:sp>
        <p:nvSpPr>
          <p:cNvPr id="4" name="Footer Placeholder 3"/>
          <p:cNvSpPr>
            <a:spLocks noGrp="1"/>
          </p:cNvSpPr>
          <p:nvPr>
            <p:ph type="ftr" sz="quarter" idx="11"/>
          </p:nvPr>
        </p:nvSpPr>
        <p:spPr/>
        <p:txBody>
          <a:bodyPr/>
          <a:lstStyle/>
          <a:p>
            <a:r>
              <a:rPr lang="en-US" dirty="0" smtClean="0"/>
              <a:t>City of Laguna Beach - Investment Status Report </a:t>
            </a:r>
            <a:endParaRPr lang="en-US" dirty="0"/>
          </a:p>
        </p:txBody>
      </p:sp>
      <p:sp>
        <p:nvSpPr>
          <p:cNvPr id="6" name="Date Placeholder 5"/>
          <p:cNvSpPr>
            <a:spLocks noGrp="1"/>
          </p:cNvSpPr>
          <p:nvPr>
            <p:ph type="dt" sz="half" idx="10"/>
          </p:nvPr>
        </p:nvSpPr>
        <p:spPr/>
        <p:txBody>
          <a:bodyPr/>
          <a:lstStyle/>
          <a:p>
            <a:fld id="{E50B8CCE-151A-4AB5-A612-A12A6D54D775}" type="datetime1">
              <a:rPr lang="en-US" smtClean="0"/>
              <a:t>5/14/2018</a:t>
            </a:fld>
            <a:endParaRPr lang="en-US" dirty="0"/>
          </a:p>
        </p:txBody>
      </p:sp>
      <p:sp>
        <p:nvSpPr>
          <p:cNvPr id="7" name="Slide Number Placeholder 6"/>
          <p:cNvSpPr>
            <a:spLocks noGrp="1"/>
          </p:cNvSpPr>
          <p:nvPr>
            <p:ph type="sldNum" sz="quarter" idx="12"/>
          </p:nvPr>
        </p:nvSpPr>
        <p:spPr/>
        <p:txBody>
          <a:bodyPr/>
          <a:lstStyle/>
          <a:p>
            <a:fld id="{0241204F-F358-4924-AA12-F711B0C312C8}" type="slidenum">
              <a:rPr lang="en-US" smtClean="0"/>
              <a:pPr/>
              <a:t>4</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20762203"/>
              </p:ext>
            </p:extLst>
          </p:nvPr>
        </p:nvGraphicFramePr>
        <p:xfrm>
          <a:off x="266699" y="4305530"/>
          <a:ext cx="8610601" cy="20508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67603794"/>
              </p:ext>
            </p:extLst>
          </p:nvPr>
        </p:nvGraphicFramePr>
        <p:xfrm>
          <a:off x="152400" y="1447801"/>
          <a:ext cx="8839200" cy="2971802"/>
        </p:xfrm>
        <a:graphic>
          <a:graphicData uri="http://schemas.openxmlformats.org/drawingml/2006/table">
            <a:tbl>
              <a:tblPr/>
              <a:tblGrid>
                <a:gridCol w="573642"/>
                <a:gridCol w="611886"/>
                <a:gridCol w="596589"/>
                <a:gridCol w="76486"/>
                <a:gridCol w="588940"/>
                <a:gridCol w="84134"/>
                <a:gridCol w="604238"/>
                <a:gridCol w="175916"/>
                <a:gridCol w="741913"/>
                <a:gridCol w="84134"/>
                <a:gridCol w="696020"/>
                <a:gridCol w="114727"/>
                <a:gridCol w="971369"/>
                <a:gridCol w="114727"/>
                <a:gridCol w="866839"/>
                <a:gridCol w="81585"/>
                <a:gridCol w="846443"/>
                <a:gridCol w="163169"/>
                <a:gridCol w="846443"/>
              </a:tblGrid>
              <a:tr h="187119">
                <a:tc gridSpan="11">
                  <a:txBody>
                    <a:bodyPr/>
                    <a:lstStyle/>
                    <a:p>
                      <a:pPr algn="l" fontAlgn="b"/>
                      <a:r>
                        <a:rPr lang="en-US" sz="1100" b="1" i="0" u="none" strike="noStrike" dirty="0">
                          <a:solidFill>
                            <a:srgbClr val="000000"/>
                          </a:solidFill>
                          <a:effectLst/>
                          <a:latin typeface="Georgia" panose="02040502050405020303" pitchFamily="18" charset="0"/>
                        </a:rPr>
                        <a:t>LAIF Target During 2018 Dry Period, on April 25, 2018</a:t>
                      </a:r>
                    </a:p>
                  </a:txBody>
                  <a:tcPr marL="6830" marR="6830" marT="683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r>
              <a:tr h="138607">
                <a:tc>
                  <a:txBody>
                    <a:bodyPr/>
                    <a:lstStyle/>
                    <a:p>
                      <a:pPr algn="l" fontAlgn="b"/>
                      <a:endParaRPr lang="en-US" sz="800" b="1"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r>
              <a:tr h="138607">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r>
              <a:tr h="138607">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6830" marR="6830" marT="6830" marB="0" anchor="b">
                    <a:lnL>
                      <a:noFill/>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(3)</a:t>
                      </a: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(5)</a:t>
                      </a: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(6)</a:t>
                      </a: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(7)</a:t>
                      </a: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(8)</a:t>
                      </a: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r>
              <a:tr h="146099">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r>
              <a:tr h="285268">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gridSpan="4">
                  <a:txBody>
                    <a:bodyPr/>
                    <a:lstStyle/>
                    <a:p>
                      <a:pPr algn="ctr" fontAlgn="b"/>
                      <a:r>
                        <a:rPr lang="en-US" sz="900" b="1" i="0" u="none" strike="noStrike" dirty="0">
                          <a:solidFill>
                            <a:srgbClr val="000000"/>
                          </a:solidFill>
                          <a:effectLst/>
                          <a:latin typeface="Georgia" panose="02040502050405020303" pitchFamily="18" charset="0"/>
                        </a:rPr>
                        <a:t>2017 Cash Flow Working Paper</a:t>
                      </a:r>
                    </a:p>
                  </a:txBody>
                  <a:tcPr marL="6830" marR="6830" marT="683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1"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1"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endParaRPr lang="en-US" sz="900" b="1"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r>
                        <a:rPr lang="en-US" sz="900" b="1" i="0" u="none" strike="noStrike" dirty="0">
                          <a:solidFill>
                            <a:srgbClr val="000000"/>
                          </a:solidFill>
                          <a:effectLst/>
                          <a:latin typeface="Georgia" panose="02040502050405020303" pitchFamily="18" charset="0"/>
                        </a:rPr>
                        <a:t>April 25, </a:t>
                      </a:r>
                    </a:p>
                  </a:txBody>
                  <a:tcPr marL="6830" marR="6830" marT="6830" marB="0" anchor="b">
                    <a:lnL>
                      <a:noFill/>
                    </a:lnL>
                    <a:lnR>
                      <a:noFill/>
                    </a:lnR>
                    <a:lnT>
                      <a:noFill/>
                    </a:lnT>
                    <a:lnB>
                      <a:noFill/>
                    </a:lnB>
                  </a:tcPr>
                </a:tc>
              </a:tr>
              <a:tr h="146099">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endParaRPr lang="en-US" sz="900" b="1" i="0" u="none" strike="noStrike" dirty="0">
                        <a:solidFill>
                          <a:srgbClr val="000000"/>
                        </a:solidFill>
                        <a:effectLst/>
                        <a:latin typeface="Georgia" panose="02040502050405020303" pitchFamily="18" charset="0"/>
                      </a:endParaRPr>
                    </a:p>
                  </a:txBody>
                  <a:tcPr marL="6830" marR="6830" marT="6830"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900" b="1" i="0" u="none" strike="noStrike" dirty="0">
                          <a:solidFill>
                            <a:srgbClr val="000000"/>
                          </a:solidFill>
                          <a:effectLst/>
                          <a:latin typeface="Georgia" panose="02040502050405020303" pitchFamily="18" charset="0"/>
                        </a:rPr>
                        <a:t>Warrants</a:t>
                      </a:r>
                    </a:p>
                  </a:txBody>
                  <a:tcPr marL="6830" marR="6830" marT="68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900" b="1"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endParaRPr lang="en-US" sz="900" b="1"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endParaRPr lang="en-US" sz="900" b="1"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endParaRPr lang="en-US" sz="900" b="1"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endParaRPr lang="en-US" sz="900" b="1"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r>
                        <a:rPr lang="en-US" sz="900" b="1" i="0" u="none" strike="noStrike" dirty="0">
                          <a:solidFill>
                            <a:srgbClr val="000000"/>
                          </a:solidFill>
                          <a:effectLst/>
                          <a:latin typeface="Georgia" panose="02040502050405020303" pitchFamily="18" charset="0"/>
                        </a:rPr>
                        <a:t>Inflow</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r>
                        <a:rPr lang="en-US" sz="900" b="1" i="0" u="none" strike="noStrike" dirty="0">
                          <a:solidFill>
                            <a:srgbClr val="000000"/>
                          </a:solidFill>
                          <a:effectLst/>
                          <a:latin typeface="Georgia" panose="02040502050405020303" pitchFamily="18" charset="0"/>
                        </a:rPr>
                        <a:t>Minimum</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r>
                        <a:rPr lang="en-US" sz="900" b="1" i="0" u="none" strike="noStrike" dirty="0">
                          <a:solidFill>
                            <a:srgbClr val="000000"/>
                          </a:solidFill>
                          <a:effectLst/>
                          <a:latin typeface="Georgia" panose="02040502050405020303" pitchFamily="18" charset="0"/>
                        </a:rPr>
                        <a:t>2018</a:t>
                      </a:r>
                    </a:p>
                  </a:txBody>
                  <a:tcPr marL="6830" marR="6830" marT="6830" marB="0" anchor="b">
                    <a:lnL>
                      <a:noFill/>
                    </a:lnL>
                    <a:lnR>
                      <a:noFill/>
                    </a:lnR>
                    <a:lnT>
                      <a:noFill/>
                    </a:lnT>
                    <a:lnB>
                      <a:noFill/>
                    </a:lnB>
                  </a:tcPr>
                </a:tc>
              </a:tr>
              <a:tr h="146099">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r>
                        <a:rPr lang="en-US" sz="900" b="1" i="0" u="none" strike="noStrike" dirty="0">
                          <a:solidFill>
                            <a:srgbClr val="000000"/>
                          </a:solidFill>
                          <a:effectLst/>
                          <a:latin typeface="Georgia" panose="02040502050405020303" pitchFamily="18" charset="0"/>
                        </a:rPr>
                        <a:t>Deposits</a:t>
                      </a:r>
                    </a:p>
                  </a:txBody>
                  <a:tcPr marL="6830" marR="6830" marT="68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Georgia" panose="02040502050405020303" pitchFamily="18" charset="0"/>
                        </a:rPr>
                        <a:t>Payroll</a:t>
                      </a:r>
                    </a:p>
                  </a:txBody>
                  <a:tcPr marL="6830" marR="6830" marT="68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Georgia" panose="02040502050405020303" pitchFamily="18" charset="0"/>
                      </a:endParaRPr>
                    </a:p>
                  </a:txBody>
                  <a:tcPr marL="6830" marR="6830" marT="6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dirty="0">
                          <a:solidFill>
                            <a:srgbClr val="000000"/>
                          </a:solidFill>
                          <a:effectLst/>
                          <a:latin typeface="Georgia" panose="02040502050405020303" pitchFamily="18" charset="0"/>
                        </a:rPr>
                        <a:t>General</a:t>
                      </a:r>
                    </a:p>
                  </a:txBody>
                  <a:tcPr marL="6830" marR="6830" marT="68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r>
                        <a:rPr lang="en-US" sz="900" b="1" i="0" u="none" strike="noStrike" dirty="0">
                          <a:solidFill>
                            <a:srgbClr val="000000"/>
                          </a:solidFill>
                          <a:effectLst/>
                          <a:latin typeface="Georgia" panose="02040502050405020303" pitchFamily="18" charset="0"/>
                        </a:rPr>
                        <a:t>Other</a:t>
                      </a:r>
                    </a:p>
                  </a:txBody>
                  <a:tcPr marL="6830" marR="6830" marT="68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r>
                        <a:rPr lang="en-US" sz="900" b="1" i="0" u="none" strike="noStrike" dirty="0">
                          <a:solidFill>
                            <a:srgbClr val="000000"/>
                          </a:solidFill>
                          <a:effectLst/>
                          <a:latin typeface="Georgia" panose="02040502050405020303" pitchFamily="18" charset="0"/>
                        </a:rPr>
                        <a:t>Maturities</a:t>
                      </a:r>
                    </a:p>
                  </a:txBody>
                  <a:tcPr marL="6830" marR="6830" marT="68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r>
                        <a:rPr lang="en-US" sz="900" b="1" i="0" u="none" strike="noStrike" dirty="0">
                          <a:solidFill>
                            <a:srgbClr val="000000"/>
                          </a:solidFill>
                          <a:effectLst/>
                          <a:latin typeface="Georgia" panose="02040502050405020303" pitchFamily="18" charset="0"/>
                        </a:rPr>
                        <a:t>(Outflow)</a:t>
                      </a:r>
                    </a:p>
                  </a:txBody>
                  <a:tcPr marL="6830" marR="6830" marT="68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r>
                        <a:rPr lang="en-US" sz="900" b="1" i="0" u="none" strike="noStrike" dirty="0">
                          <a:solidFill>
                            <a:srgbClr val="000000"/>
                          </a:solidFill>
                          <a:effectLst/>
                          <a:latin typeface="Georgia" panose="02040502050405020303" pitchFamily="18" charset="0"/>
                        </a:rPr>
                        <a:t>Requirements</a:t>
                      </a:r>
                    </a:p>
                  </a:txBody>
                  <a:tcPr marL="6830" marR="6830" marT="68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r>
                        <a:rPr lang="en-US" sz="900" b="1" i="0" u="none" strike="noStrike" dirty="0">
                          <a:solidFill>
                            <a:srgbClr val="000000"/>
                          </a:solidFill>
                          <a:effectLst/>
                          <a:latin typeface="Georgia" panose="02040502050405020303" pitchFamily="18" charset="0"/>
                        </a:rPr>
                        <a:t>Contingency</a:t>
                      </a:r>
                    </a:p>
                  </a:txBody>
                  <a:tcPr marL="6830" marR="6830" marT="68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r>
                        <a:rPr lang="en-US" sz="900" b="1" i="0" u="none" strike="noStrike" dirty="0">
                          <a:solidFill>
                            <a:srgbClr val="000000"/>
                          </a:solidFill>
                          <a:effectLst/>
                          <a:latin typeface="Georgia" panose="02040502050405020303" pitchFamily="18" charset="0"/>
                        </a:rPr>
                        <a:t>Target LAIF</a:t>
                      </a:r>
                    </a:p>
                  </a:txBody>
                  <a:tcPr marL="6830" marR="6830" marT="68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ctr" fontAlgn="b"/>
                      <a:r>
                        <a:rPr lang="en-US" sz="900" b="1" i="0" u="none" strike="noStrike" dirty="0">
                          <a:solidFill>
                            <a:srgbClr val="000000"/>
                          </a:solidFill>
                          <a:effectLst/>
                          <a:latin typeface="Georgia" panose="02040502050405020303" pitchFamily="18" charset="0"/>
                        </a:rPr>
                        <a:t>LAIF</a:t>
                      </a:r>
                    </a:p>
                  </a:txBody>
                  <a:tcPr marL="6830" marR="6830" marT="6830" marB="0" anchor="b">
                    <a:lnL>
                      <a:noFill/>
                    </a:lnL>
                    <a:lnR>
                      <a:noFill/>
                    </a:lnR>
                    <a:lnT>
                      <a:noFill/>
                    </a:lnT>
                    <a:lnB w="6350" cap="flat" cmpd="sng" algn="ctr">
                      <a:solidFill>
                        <a:srgbClr val="000000"/>
                      </a:solidFill>
                      <a:prstDash val="solid"/>
                      <a:round/>
                      <a:headEnd type="none" w="med" len="med"/>
                      <a:tailEnd type="none" w="med" len="med"/>
                    </a:lnB>
                  </a:tcPr>
                </a:tc>
              </a:tr>
              <a:tr h="152467">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67">
                <a:tc>
                  <a:txBody>
                    <a:bodyPr/>
                    <a:lstStyle/>
                    <a:p>
                      <a:pPr algn="r" fontAlgn="b"/>
                      <a:r>
                        <a:rPr lang="en-US" sz="900" b="0" i="0" u="none" strike="noStrike" dirty="0">
                          <a:solidFill>
                            <a:srgbClr val="000000"/>
                          </a:solidFill>
                          <a:effectLst/>
                          <a:latin typeface="Georgia" panose="02040502050405020303" pitchFamily="18" charset="0"/>
                        </a:rPr>
                        <a:t>May-17</a:t>
                      </a: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    8,589 </a:t>
                      </a: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   2,088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   4,732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       1,769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             10,542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           4,000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         14,542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dirty="0">
                          <a:solidFill>
                            <a:srgbClr val="000000"/>
                          </a:solidFill>
                          <a:effectLst/>
                          <a:latin typeface="Georgia" panose="02040502050405020303" pitchFamily="18" charset="0"/>
                        </a:rPr>
                        <a:t> $         16,300 </a:t>
                      </a:r>
                    </a:p>
                  </a:txBody>
                  <a:tcPr marL="6830" marR="6830" marT="68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52467">
                <a:tc>
                  <a:txBody>
                    <a:bodyPr/>
                    <a:lstStyle/>
                    <a:p>
                      <a:pPr algn="r" fontAlgn="b"/>
                      <a:r>
                        <a:rPr lang="en-US" sz="900" b="0" i="0" u="none" strike="noStrike" dirty="0">
                          <a:solidFill>
                            <a:srgbClr val="000000"/>
                          </a:solidFill>
                          <a:effectLst/>
                          <a:latin typeface="Georgia" panose="02040502050405020303" pitchFamily="18" charset="0"/>
                        </a:rPr>
                        <a:t>Jun-17</a:t>
                      </a: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2,922 </a:t>
                      </a: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2,343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4,865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1,500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(2,786)</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12,311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4,000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16,311 </a:t>
                      </a:r>
                    </a:p>
                  </a:txBody>
                  <a:tcPr marL="6830" marR="6830" marT="68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46099">
                <a:tc>
                  <a:txBody>
                    <a:bodyPr/>
                    <a:lstStyle/>
                    <a:p>
                      <a:pPr algn="r" fontAlgn="b"/>
                      <a:r>
                        <a:rPr lang="en-US" sz="900" b="0" i="0" u="none" strike="noStrike" dirty="0">
                          <a:solidFill>
                            <a:srgbClr val="000000"/>
                          </a:solidFill>
                          <a:effectLst/>
                          <a:latin typeface="Georgia" panose="02040502050405020303" pitchFamily="18" charset="0"/>
                        </a:rPr>
                        <a:t>Jul-17</a:t>
                      </a: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6,440 </a:t>
                      </a: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2,690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7,149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1,000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(2,399)</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9,525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4,000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13,525 </a:t>
                      </a:r>
                    </a:p>
                  </a:txBody>
                  <a:tcPr marL="6830" marR="6830" marT="683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a:noFill/>
                    </a:lnB>
                    <a:solidFill>
                      <a:srgbClr val="FFFFFF"/>
                    </a:solidFill>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a:noFill/>
                    </a:lnB>
                    <a:solidFill>
                      <a:srgbClr val="FFFFFF"/>
                    </a:solidFill>
                  </a:tcPr>
                </a:tc>
              </a:tr>
              <a:tr h="146099">
                <a:tc>
                  <a:txBody>
                    <a:bodyPr/>
                    <a:lstStyle/>
                    <a:p>
                      <a:pPr algn="r" fontAlgn="b"/>
                      <a:r>
                        <a:rPr lang="en-US" sz="900" b="0" i="0" u="none" strike="noStrike" dirty="0">
                          <a:solidFill>
                            <a:srgbClr val="000000"/>
                          </a:solidFill>
                          <a:effectLst/>
                          <a:latin typeface="Georgia" panose="02040502050405020303" pitchFamily="18" charset="0"/>
                        </a:rPr>
                        <a:t>Aug-17</a:t>
                      </a: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4,053 </a:t>
                      </a: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1,337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6,265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(3,549)</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7,126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4,000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11,126 </a:t>
                      </a:r>
                    </a:p>
                  </a:txBody>
                  <a:tcPr marL="6830" marR="6830" marT="6830" marB="0" anchor="b">
                    <a:lnL>
                      <a:noFill/>
                    </a:lnL>
                    <a:lnR>
                      <a:noFill/>
                    </a:lnR>
                    <a:lnT>
                      <a:noFill/>
                    </a:lnT>
                    <a:lnB>
                      <a:noFill/>
                    </a:lnB>
                    <a:solidFill>
                      <a:srgbClr val="FFFFFF"/>
                    </a:solidFill>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r>
              <a:tr h="146099">
                <a:tc>
                  <a:txBody>
                    <a:bodyPr/>
                    <a:lstStyle/>
                    <a:p>
                      <a:pPr algn="r" fontAlgn="b"/>
                      <a:r>
                        <a:rPr lang="en-US" sz="900" b="0" i="0" u="none" strike="noStrike" dirty="0">
                          <a:solidFill>
                            <a:srgbClr val="000000"/>
                          </a:solidFill>
                          <a:effectLst/>
                          <a:latin typeface="Georgia" panose="02040502050405020303" pitchFamily="18" charset="0"/>
                        </a:rPr>
                        <a:t>Sep-17</a:t>
                      </a: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3,230 </a:t>
                      </a: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2,421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3,583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(2,774)</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3,577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4,000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7,577 </a:t>
                      </a:r>
                    </a:p>
                  </a:txBody>
                  <a:tcPr marL="6830" marR="6830" marT="6830" marB="0" anchor="b">
                    <a:lnL>
                      <a:noFill/>
                    </a:lnL>
                    <a:lnR>
                      <a:noFill/>
                    </a:lnR>
                    <a:lnT>
                      <a:noFill/>
                    </a:lnT>
                    <a:lnB>
                      <a:noFill/>
                    </a:lnB>
                    <a:solidFill>
                      <a:srgbClr val="FFFFFF"/>
                    </a:solidFill>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r>
              <a:tr h="146099">
                <a:tc>
                  <a:txBody>
                    <a:bodyPr/>
                    <a:lstStyle/>
                    <a:p>
                      <a:pPr algn="r" fontAlgn="b"/>
                      <a:r>
                        <a:rPr lang="en-US" sz="900" b="0" i="0" u="none" strike="noStrike" dirty="0">
                          <a:solidFill>
                            <a:srgbClr val="000000"/>
                          </a:solidFill>
                          <a:effectLst/>
                          <a:latin typeface="Georgia" panose="02040502050405020303" pitchFamily="18" charset="0"/>
                        </a:rPr>
                        <a:t>Oct-17</a:t>
                      </a: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3,864 </a:t>
                      </a:r>
                    </a:p>
                  </a:txBody>
                  <a:tcPr marL="6830" marR="6830" marT="68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2,428 </a:t>
                      </a:r>
                    </a:p>
                  </a:txBody>
                  <a:tcPr marL="6830" marR="6830" marT="68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4,987 </a:t>
                      </a:r>
                    </a:p>
                  </a:txBody>
                  <a:tcPr marL="6830" marR="6830" marT="68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r" fontAlgn="b"/>
                      <a:r>
                        <a:rPr lang="en-US" sz="900" b="0" i="0" u="none" strike="noStrike" dirty="0">
                          <a:solidFill>
                            <a:srgbClr val="000000"/>
                          </a:solidFill>
                          <a:effectLst/>
                          <a:latin typeface="Georgia" panose="02040502050405020303" pitchFamily="18" charset="0"/>
                        </a:rPr>
                        <a:t>           2,748 </a:t>
                      </a:r>
                    </a:p>
                  </a:txBody>
                  <a:tcPr marL="6830" marR="6830" marT="68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(803)</a:t>
                      </a:r>
                    </a:p>
                  </a:txBody>
                  <a:tcPr marL="6830" marR="6830" marT="68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803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3,000 </a:t>
                      </a: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3,803 </a:t>
                      </a:r>
                    </a:p>
                  </a:txBody>
                  <a:tcPr marL="6830" marR="6830" marT="6830" marB="0" anchor="b">
                    <a:lnL>
                      <a:noFill/>
                    </a:lnL>
                    <a:lnR>
                      <a:noFill/>
                    </a:lnR>
                    <a:lnT>
                      <a:noFill/>
                    </a:lnT>
                    <a:lnB>
                      <a:noFill/>
                    </a:lnB>
                    <a:solidFill>
                      <a:srgbClr val="FFFFFF"/>
                    </a:solidFill>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r>
              <a:tr h="152467">
                <a:tc>
                  <a:txBody>
                    <a:bodyPr/>
                    <a:lstStyle/>
                    <a:p>
                      <a:pPr algn="l" fontAlgn="b"/>
                      <a:r>
                        <a:rPr lang="en-US" sz="900" b="0" i="0" u="none" strike="noStrike" dirty="0">
                          <a:solidFill>
                            <a:srgbClr val="000000"/>
                          </a:solidFill>
                          <a:effectLst/>
                          <a:latin typeface="Georgia" panose="02040502050405020303" pitchFamily="18" charset="0"/>
                        </a:rPr>
                        <a:t>Totals</a:t>
                      </a: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$ 29,098 </a:t>
                      </a:r>
                    </a:p>
                  </a:txBody>
                  <a:tcPr marL="6830" marR="6830" marT="683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$ 13,307 </a:t>
                      </a:r>
                    </a:p>
                  </a:txBody>
                  <a:tcPr marL="6830" marR="6830" marT="683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$ 31,581 </a:t>
                      </a:r>
                    </a:p>
                  </a:txBody>
                  <a:tcPr marL="6830" marR="6830" marT="683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          -   </a:t>
                      </a:r>
                    </a:p>
                  </a:txBody>
                  <a:tcPr marL="6830" marR="6830" marT="683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        5,248 </a:t>
                      </a:r>
                    </a:p>
                  </a:txBody>
                  <a:tcPr marL="6830" marR="6830" marT="683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r>
                        <a:rPr lang="en-US" sz="900" b="0" i="0" u="none" strike="noStrike" dirty="0">
                          <a:solidFill>
                            <a:srgbClr val="000000"/>
                          </a:solidFill>
                          <a:effectLst/>
                          <a:latin typeface="Georgia" panose="02040502050405020303" pitchFamily="18" charset="0"/>
                        </a:rPr>
                        <a:t> $  (10,542)</a:t>
                      </a:r>
                    </a:p>
                  </a:txBody>
                  <a:tcPr marL="6830" marR="6830" marT="683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r>
              <a:tr h="152467">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r>
              <a:tr h="146099">
                <a:tc>
                  <a:txBody>
                    <a:bodyPr/>
                    <a:lstStyle/>
                    <a:p>
                      <a:pPr algn="l" fontAlgn="b"/>
                      <a:endParaRPr lang="en-US" sz="800" b="0" i="0" u="none" strike="noStrike" dirty="0">
                        <a:solidFill>
                          <a:srgbClr val="000000"/>
                        </a:solidFill>
                        <a:effectLst/>
                        <a:latin typeface="Calibri" panose="020F0502020204030204" pitchFamily="34"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Georgia" panose="02040502050405020303" pitchFamily="18" charset="0"/>
                      </a:endParaRPr>
                    </a:p>
                  </a:txBody>
                  <a:tcPr marL="6830" marR="6830" marT="6830" marB="0" anchor="b">
                    <a:lnL>
                      <a:noFill/>
                    </a:lnL>
                    <a:lnR>
                      <a:noFill/>
                    </a:lnR>
                    <a:lnT>
                      <a:noFill/>
                    </a:lnT>
                    <a:lnB>
                      <a:noFill/>
                    </a:lnB>
                  </a:tcPr>
                </a:tc>
              </a:tr>
              <a:tr h="152467">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Georgia" panose="02040502050405020303" pitchFamily="18" charset="0"/>
                        </a:rPr>
                        <a:t> </a:t>
                      </a:r>
                    </a:p>
                  </a:txBody>
                  <a:tcPr marL="6830" marR="6830" marT="683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0936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City of Laguna Beach - Investment Status Report </a:t>
            </a:r>
            <a:endParaRPr lang="en-US" dirty="0"/>
          </a:p>
        </p:txBody>
      </p:sp>
      <p:sp>
        <p:nvSpPr>
          <p:cNvPr id="5" name="Date Placeholder 4"/>
          <p:cNvSpPr>
            <a:spLocks noGrp="1"/>
          </p:cNvSpPr>
          <p:nvPr>
            <p:ph type="dt" sz="half" idx="10"/>
          </p:nvPr>
        </p:nvSpPr>
        <p:spPr/>
        <p:txBody>
          <a:bodyPr/>
          <a:lstStyle/>
          <a:p>
            <a:fld id="{7617E203-E454-4D98-B16B-2802F585C342}" type="datetime1">
              <a:rPr lang="en-US" smtClean="0"/>
              <a:t>5/14/2018</a:t>
            </a:fld>
            <a:endParaRPr lang="en-US" dirty="0"/>
          </a:p>
        </p:txBody>
      </p:sp>
      <p:sp>
        <p:nvSpPr>
          <p:cNvPr id="6" name="Slide Number Placeholder 5"/>
          <p:cNvSpPr>
            <a:spLocks noGrp="1"/>
          </p:cNvSpPr>
          <p:nvPr>
            <p:ph type="sldNum" sz="quarter" idx="12"/>
          </p:nvPr>
        </p:nvSpPr>
        <p:spPr/>
        <p:txBody>
          <a:bodyPr/>
          <a:lstStyle/>
          <a:p>
            <a:fld id="{0241204F-F358-4924-AA12-F711B0C312C8}" type="slidenum">
              <a:rPr lang="en-US" smtClean="0"/>
              <a:pPr/>
              <a:t>5</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932786856"/>
              </p:ext>
            </p:extLst>
          </p:nvPr>
        </p:nvGraphicFramePr>
        <p:xfrm>
          <a:off x="28575" y="0"/>
          <a:ext cx="9086850" cy="64150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508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5474"/>
          </a:xfrm>
        </p:spPr>
        <p:txBody>
          <a:bodyPr>
            <a:noAutofit/>
          </a:bodyPr>
          <a:lstStyle/>
          <a:p>
            <a:pPr algn="ctr"/>
            <a:r>
              <a:rPr lang="en-US" sz="2400" b="1" dirty="0" smtClean="0"/>
              <a:t>Yield – </a:t>
            </a:r>
            <a:r>
              <a:rPr lang="en-US" sz="2400" dirty="0" smtClean="0"/>
              <a:t>Realized Interest Income and Unrealized Loss</a:t>
            </a:r>
            <a:endParaRPr lang="en-US" sz="2400" dirty="0"/>
          </a:p>
        </p:txBody>
      </p:sp>
      <p:sp>
        <p:nvSpPr>
          <p:cNvPr id="7" name="Content Placeholder 6"/>
          <p:cNvSpPr>
            <a:spLocks noGrp="1"/>
          </p:cNvSpPr>
          <p:nvPr>
            <p:ph sz="half" idx="2"/>
          </p:nvPr>
        </p:nvSpPr>
        <p:spPr>
          <a:xfrm>
            <a:off x="4629150" y="1295400"/>
            <a:ext cx="3886200" cy="4881563"/>
          </a:xfrm>
        </p:spPr>
        <p:txBody>
          <a:bodyPr>
            <a:normAutofit lnSpcReduction="10000"/>
          </a:bodyPr>
          <a:lstStyle/>
          <a:p>
            <a:pPr marL="0" indent="0" algn="ctr">
              <a:buNone/>
            </a:pPr>
            <a:r>
              <a:rPr lang="en-US" sz="1800" b="1" dirty="0" smtClean="0"/>
              <a:t>Unrealized Loss</a:t>
            </a:r>
          </a:p>
          <a:p>
            <a:pPr marL="0" indent="0" algn="ctr">
              <a:buNone/>
            </a:pPr>
            <a:endParaRPr lang="en-US" sz="1800" b="1" dirty="0" smtClean="0"/>
          </a:p>
          <a:p>
            <a:r>
              <a:rPr lang="en-US" sz="1800" dirty="0" smtClean="0"/>
              <a:t>Rising interest rates create  </a:t>
            </a:r>
            <a:r>
              <a:rPr lang="en-US" sz="1800" i="1" dirty="0" smtClean="0"/>
              <a:t>unrealized</a:t>
            </a:r>
            <a:r>
              <a:rPr lang="en-US" sz="1800" dirty="0" smtClean="0"/>
              <a:t> </a:t>
            </a:r>
            <a:r>
              <a:rPr lang="en-US" sz="1800" i="1" dirty="0" smtClean="0"/>
              <a:t>losses</a:t>
            </a:r>
            <a:r>
              <a:rPr lang="en-US" sz="1800" dirty="0" smtClean="0"/>
              <a:t> until investments mature.    </a:t>
            </a:r>
            <a:endParaRPr lang="en-US" sz="1800" dirty="0"/>
          </a:p>
          <a:p>
            <a:r>
              <a:rPr lang="en-US" sz="1800" dirty="0" smtClean="0"/>
              <a:t>Unrealized gains and losses must be recorded for financial statements to comply with GAAP.  A monthly calculation is provided to City Manager. Annually calculated by outside auditor and recorded in the audited CAFR.  Staff records the annual auditor calculation in the City books.</a:t>
            </a:r>
            <a:endParaRPr lang="en-US" sz="1800" dirty="0"/>
          </a:p>
          <a:p>
            <a:r>
              <a:rPr lang="en-US" sz="1800" dirty="0" smtClean="0"/>
              <a:t>None of the loss will be realized if investments are held to maturity.</a:t>
            </a:r>
          </a:p>
          <a:p>
            <a:r>
              <a:rPr lang="en-US" sz="1800" dirty="0" smtClean="0"/>
              <a:t>Good news is unrealized losses have NEVER been realized in Laguna Beach due to sufficient liquidity.</a:t>
            </a:r>
          </a:p>
        </p:txBody>
      </p:sp>
      <p:sp>
        <p:nvSpPr>
          <p:cNvPr id="4" name="Footer Placeholder 3"/>
          <p:cNvSpPr>
            <a:spLocks noGrp="1"/>
          </p:cNvSpPr>
          <p:nvPr>
            <p:ph type="ftr" sz="quarter" idx="11"/>
          </p:nvPr>
        </p:nvSpPr>
        <p:spPr/>
        <p:txBody>
          <a:bodyPr/>
          <a:lstStyle/>
          <a:p>
            <a:r>
              <a:rPr lang="en-US" dirty="0" smtClean="0"/>
              <a:t>City of Laguna Beach - Investment Status Report </a:t>
            </a:r>
            <a:endParaRPr lang="en-US" dirty="0"/>
          </a:p>
        </p:txBody>
      </p:sp>
      <p:sp>
        <p:nvSpPr>
          <p:cNvPr id="6" name="Date Placeholder 5"/>
          <p:cNvSpPr>
            <a:spLocks noGrp="1"/>
          </p:cNvSpPr>
          <p:nvPr>
            <p:ph type="dt" sz="half" idx="10"/>
          </p:nvPr>
        </p:nvSpPr>
        <p:spPr/>
        <p:txBody>
          <a:bodyPr/>
          <a:lstStyle/>
          <a:p>
            <a:fld id="{359FEB5C-441E-4C9B-9FB8-68D4BDF7656D}" type="datetime1">
              <a:rPr lang="en-US" smtClean="0"/>
              <a:t>5/14/2018</a:t>
            </a:fld>
            <a:endParaRPr lang="en-US" dirty="0"/>
          </a:p>
        </p:txBody>
      </p:sp>
      <p:sp>
        <p:nvSpPr>
          <p:cNvPr id="8" name="Slide Number Placeholder 7"/>
          <p:cNvSpPr>
            <a:spLocks noGrp="1"/>
          </p:cNvSpPr>
          <p:nvPr>
            <p:ph type="sldNum" sz="quarter" idx="12"/>
          </p:nvPr>
        </p:nvSpPr>
        <p:spPr/>
        <p:txBody>
          <a:bodyPr/>
          <a:lstStyle/>
          <a:p>
            <a:fld id="{0241204F-F358-4924-AA12-F711B0C312C8}" type="slidenum">
              <a:rPr lang="en-US" smtClean="0"/>
              <a:pPr/>
              <a:t>6</a:t>
            </a:fld>
            <a:endParaRPr lang="en-US"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1962360269"/>
              </p:ext>
            </p:extLst>
          </p:nvPr>
        </p:nvGraphicFramePr>
        <p:xfrm>
          <a:off x="628650" y="1295400"/>
          <a:ext cx="3886200" cy="4881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917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32CC-9E90-46F5-BCB1-925AE7803263}" type="datetime1">
              <a:rPr lang="en-US" smtClean="0"/>
              <a:t>5/14/2018</a:t>
            </a:fld>
            <a:endParaRPr lang="en-US" dirty="0"/>
          </a:p>
        </p:txBody>
      </p:sp>
      <p:sp>
        <p:nvSpPr>
          <p:cNvPr id="3" name="Footer Placeholder 2"/>
          <p:cNvSpPr>
            <a:spLocks noGrp="1"/>
          </p:cNvSpPr>
          <p:nvPr>
            <p:ph type="ftr" sz="quarter" idx="11"/>
          </p:nvPr>
        </p:nvSpPr>
        <p:spPr/>
        <p:txBody>
          <a:bodyPr/>
          <a:lstStyle/>
          <a:p>
            <a:r>
              <a:rPr lang="en-US" dirty="0" smtClean="0"/>
              <a:t>City of Laguna Beach - Investment Status Report </a:t>
            </a:r>
            <a:endParaRPr lang="en-US" dirty="0"/>
          </a:p>
        </p:txBody>
      </p:sp>
      <p:sp>
        <p:nvSpPr>
          <p:cNvPr id="4" name="Slide Number Placeholder 3"/>
          <p:cNvSpPr>
            <a:spLocks noGrp="1"/>
          </p:cNvSpPr>
          <p:nvPr>
            <p:ph type="sldNum" sz="quarter" idx="12"/>
          </p:nvPr>
        </p:nvSpPr>
        <p:spPr/>
        <p:txBody>
          <a:bodyPr/>
          <a:lstStyle/>
          <a:p>
            <a:fld id="{0241204F-F358-4924-AA12-F711B0C312C8}" type="slidenum">
              <a:rPr lang="en-US" smtClean="0"/>
              <a:pPr/>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04875"/>
            <a:ext cx="7010400" cy="5048250"/>
          </a:xfrm>
          <a:prstGeom prst="rect">
            <a:avLst/>
          </a:prstGeom>
        </p:spPr>
      </p:pic>
    </p:spTree>
    <p:extLst>
      <p:ext uri="{BB962C8B-B14F-4D97-AF65-F5344CB8AC3E}">
        <p14:creationId xmlns:p14="http://schemas.microsoft.com/office/powerpoint/2010/main" val="127210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32CC-9E90-46F5-BCB1-925AE7803263}" type="datetime1">
              <a:rPr lang="en-US" smtClean="0"/>
              <a:t>5/14/2018</a:t>
            </a:fld>
            <a:endParaRPr lang="en-US" dirty="0"/>
          </a:p>
        </p:txBody>
      </p:sp>
      <p:sp>
        <p:nvSpPr>
          <p:cNvPr id="3" name="Footer Placeholder 2"/>
          <p:cNvSpPr>
            <a:spLocks noGrp="1"/>
          </p:cNvSpPr>
          <p:nvPr>
            <p:ph type="ftr" sz="quarter" idx="11"/>
          </p:nvPr>
        </p:nvSpPr>
        <p:spPr/>
        <p:txBody>
          <a:bodyPr/>
          <a:lstStyle/>
          <a:p>
            <a:r>
              <a:rPr lang="en-US" dirty="0" smtClean="0"/>
              <a:t>City of Laguna Beach - Investment Status Report </a:t>
            </a:r>
            <a:endParaRPr lang="en-US" dirty="0"/>
          </a:p>
        </p:txBody>
      </p:sp>
      <p:sp>
        <p:nvSpPr>
          <p:cNvPr id="4" name="Slide Number Placeholder 3"/>
          <p:cNvSpPr>
            <a:spLocks noGrp="1"/>
          </p:cNvSpPr>
          <p:nvPr>
            <p:ph type="sldNum" sz="quarter" idx="12"/>
          </p:nvPr>
        </p:nvSpPr>
        <p:spPr/>
        <p:txBody>
          <a:bodyPr/>
          <a:lstStyle/>
          <a:p>
            <a:fld id="{0241204F-F358-4924-AA12-F711B0C312C8}"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1066800" y="904875"/>
            <a:ext cx="7010400" cy="5048250"/>
          </a:xfrm>
          <a:prstGeom prst="rect">
            <a:avLst/>
          </a:prstGeom>
        </p:spPr>
      </p:pic>
    </p:spTree>
    <p:extLst>
      <p:ext uri="{BB962C8B-B14F-4D97-AF65-F5344CB8AC3E}">
        <p14:creationId xmlns:p14="http://schemas.microsoft.com/office/powerpoint/2010/main" val="3491559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32CC-9E90-46F5-BCB1-925AE7803263}" type="datetime1">
              <a:rPr lang="en-US" smtClean="0"/>
              <a:t>5/14/2018</a:t>
            </a:fld>
            <a:endParaRPr lang="en-US" dirty="0"/>
          </a:p>
        </p:txBody>
      </p:sp>
      <p:sp>
        <p:nvSpPr>
          <p:cNvPr id="3" name="Footer Placeholder 2"/>
          <p:cNvSpPr>
            <a:spLocks noGrp="1"/>
          </p:cNvSpPr>
          <p:nvPr>
            <p:ph type="ftr" sz="quarter" idx="11"/>
          </p:nvPr>
        </p:nvSpPr>
        <p:spPr/>
        <p:txBody>
          <a:bodyPr/>
          <a:lstStyle/>
          <a:p>
            <a:r>
              <a:rPr lang="en-US" dirty="0" smtClean="0"/>
              <a:t>City of Laguna Beach - Investment Status Report </a:t>
            </a:r>
            <a:endParaRPr lang="en-US" dirty="0"/>
          </a:p>
        </p:txBody>
      </p:sp>
      <p:sp>
        <p:nvSpPr>
          <p:cNvPr id="4" name="Slide Number Placeholder 3"/>
          <p:cNvSpPr>
            <a:spLocks noGrp="1"/>
          </p:cNvSpPr>
          <p:nvPr>
            <p:ph type="sldNum" sz="quarter" idx="12"/>
          </p:nvPr>
        </p:nvSpPr>
        <p:spPr/>
        <p:txBody>
          <a:bodyPr/>
          <a:lstStyle/>
          <a:p>
            <a:fld id="{0241204F-F358-4924-AA12-F711B0C312C8}"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1066800" y="904875"/>
            <a:ext cx="7010400" cy="5048250"/>
          </a:xfrm>
          <a:prstGeom prst="rect">
            <a:avLst/>
          </a:prstGeom>
        </p:spPr>
      </p:pic>
    </p:spTree>
    <p:extLst>
      <p:ext uri="{BB962C8B-B14F-4D97-AF65-F5344CB8AC3E}">
        <p14:creationId xmlns:p14="http://schemas.microsoft.com/office/powerpoint/2010/main" val="2970689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5749</TotalTime>
  <Words>877</Words>
  <Application>Microsoft Office PowerPoint</Application>
  <PresentationFormat>On-screen Show (4:3)</PresentationFormat>
  <Paragraphs>236</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Georgia</vt:lpstr>
      <vt:lpstr>Symbol</vt:lpstr>
      <vt:lpstr>Times New Roman</vt:lpstr>
      <vt:lpstr>Office Theme</vt:lpstr>
      <vt:lpstr>City of Laguna Beach Investment Status Report With Guest Financial Expert Bill Blackwill, Managing Director Stifel Investment Services</vt:lpstr>
      <vt:lpstr>Investment Priorities</vt:lpstr>
      <vt:lpstr>  Safety - $102,197,000 at March 31, 2018 Highly Rated and Diversified Investments</vt:lpstr>
      <vt:lpstr>Liquidity and Cash Flow</vt:lpstr>
      <vt:lpstr>PowerPoint Presentation</vt:lpstr>
      <vt:lpstr>Yield – Realized Interest Income and Unrealized Loss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 Report and Socially Responsible Investing Discussion</vt:lpstr>
      <vt:lpstr>Committee Consensus and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Laguna Beach  INVESTMENT REPORT</dc:title>
  <dc:creator>Laura Parisi</dc:creator>
  <cp:lastModifiedBy>Parisi, Laura CT</cp:lastModifiedBy>
  <cp:revision>601</cp:revision>
  <cp:lastPrinted>2018-05-10T19:13:21Z</cp:lastPrinted>
  <dcterms:created xsi:type="dcterms:W3CDTF">2011-07-13T18:26:31Z</dcterms:created>
  <dcterms:modified xsi:type="dcterms:W3CDTF">2018-05-14T20:08:39Z</dcterms:modified>
</cp:coreProperties>
</file>